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4"/>
  </p:notesMasterIdLst>
  <p:sldIdLst>
    <p:sldId id="267" r:id="rId3"/>
    <p:sldId id="274" r:id="rId4"/>
    <p:sldId id="285" r:id="rId5"/>
    <p:sldId id="289" r:id="rId6"/>
    <p:sldId id="292" r:id="rId7"/>
    <p:sldId id="293" r:id="rId8"/>
    <p:sldId id="286" r:id="rId9"/>
    <p:sldId id="287" r:id="rId10"/>
    <p:sldId id="291" r:id="rId11"/>
    <p:sldId id="283" r:id="rId12"/>
    <p:sldId id="288"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7F9"/>
    <a:srgbClr val="77CADA"/>
    <a:srgbClr val="FDFDFD"/>
    <a:srgbClr val="FFFFFF"/>
    <a:srgbClr val="D2F3F6"/>
    <a:srgbClr val="E8F8FB"/>
    <a:srgbClr val="D0EDF6"/>
    <a:srgbClr val="D7EFF4"/>
    <a:srgbClr val="CFEEF6"/>
    <a:srgbClr val="79CB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13" autoAdjust="0"/>
    <p:restoredTop sz="93632" autoAdjust="0"/>
  </p:normalViewPr>
  <p:slideViewPr>
    <p:cSldViewPr snapToGrid="0">
      <p:cViewPr varScale="1">
        <p:scale>
          <a:sx n="112" d="100"/>
          <a:sy n="112" d="100"/>
        </p:scale>
        <p:origin x="584" y="184"/>
      </p:cViewPr>
      <p:guideLst/>
    </p:cSldViewPr>
  </p:slideViewPr>
  <p:notesTextViewPr>
    <p:cViewPr>
      <p:scale>
        <a:sx n="1" d="1"/>
        <a:sy n="1" d="1"/>
      </p:scale>
      <p:origin x="0" y="0"/>
    </p:cViewPr>
  </p:notesTextViewPr>
  <p:sorterViewPr>
    <p:cViewPr>
      <p:scale>
        <a:sx n="57" d="100"/>
        <a:sy n="57" d="100"/>
      </p:scale>
      <p:origin x="0" y="0"/>
    </p:cViewPr>
  </p:sorterViewPr>
  <p:notesViewPr>
    <p:cSldViewPr snapToGrid="0">
      <p:cViewPr varScale="1">
        <p:scale>
          <a:sx n="54" d="100"/>
          <a:sy n="54" d="100"/>
        </p:scale>
        <p:origin x="2880"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141F66-887A-4D79-9B88-426D432F3B4A}" type="datetimeFigureOut">
              <a:rPr lang="zh-CN" altLang="en-US" smtClean="0"/>
              <a:t>2024/11/14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0BEC1-836F-458F-9FE3-F67A0F8AEB1D}" type="slidenum">
              <a:rPr lang="zh-CN" altLang="en-US" smtClean="0"/>
              <a:t>‹#›</a:t>
            </a:fld>
            <a:endParaRPr lang="zh-CN" altLang="en-US"/>
          </a:p>
        </p:txBody>
      </p:sp>
    </p:spTree>
    <p:extLst>
      <p:ext uri="{BB962C8B-B14F-4D97-AF65-F5344CB8AC3E}">
        <p14:creationId xmlns:p14="http://schemas.microsoft.com/office/powerpoint/2010/main" val="3450608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DF0BEC1-836F-458F-9FE3-F67A0F8AEB1D}" type="slidenum">
              <a:rPr lang="zh-CN" altLang="en-US" smtClean="0"/>
              <a:t>1</a:t>
            </a:fld>
            <a:endParaRPr lang="zh-CN" altLang="en-US"/>
          </a:p>
        </p:txBody>
      </p:sp>
    </p:spTree>
    <p:extLst>
      <p:ext uri="{BB962C8B-B14F-4D97-AF65-F5344CB8AC3E}">
        <p14:creationId xmlns:p14="http://schemas.microsoft.com/office/powerpoint/2010/main" val="306341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481DB-43C7-D5AD-2A63-4E97E95025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375963-4A0F-44E4-F880-204A041C252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89DF850-416B-F6E3-E2E6-9BD6DF9B39F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FF07793-054F-5CE3-4D51-84CF8225E6A5}"/>
              </a:ext>
            </a:extLst>
          </p:cNvPr>
          <p:cNvSpPr>
            <a:spLocks noGrp="1"/>
          </p:cNvSpPr>
          <p:nvPr>
            <p:ph type="sldNum" sz="quarter" idx="10"/>
          </p:nvPr>
        </p:nvSpPr>
        <p:spPr/>
        <p:txBody>
          <a:bodyPr/>
          <a:lstStyle/>
          <a:p>
            <a:fld id="{DDF0BEC1-836F-458F-9FE3-F67A0F8AEB1D}" type="slidenum">
              <a:rPr lang="zh-CN" altLang="en-US" smtClean="0"/>
              <a:t>10</a:t>
            </a:fld>
            <a:endParaRPr lang="zh-CN" altLang="en-US"/>
          </a:p>
        </p:txBody>
      </p:sp>
    </p:spTree>
    <p:extLst>
      <p:ext uri="{BB962C8B-B14F-4D97-AF65-F5344CB8AC3E}">
        <p14:creationId xmlns:p14="http://schemas.microsoft.com/office/powerpoint/2010/main" val="1716840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AA401-D543-C330-D186-5E945802AD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6ACA2D-785B-E235-E634-D1C7B68FB5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FDAE42-759C-8043-F6DD-A1AD7128DA5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F29B97C-47A3-7E90-6823-1CF2E19F417A}"/>
              </a:ext>
            </a:extLst>
          </p:cNvPr>
          <p:cNvSpPr>
            <a:spLocks noGrp="1"/>
          </p:cNvSpPr>
          <p:nvPr>
            <p:ph type="sldNum" sz="quarter" idx="10"/>
          </p:nvPr>
        </p:nvSpPr>
        <p:spPr/>
        <p:txBody>
          <a:bodyPr/>
          <a:lstStyle/>
          <a:p>
            <a:fld id="{DDF0BEC1-836F-458F-9FE3-F67A0F8AEB1D}" type="slidenum">
              <a:rPr lang="zh-CN" altLang="en-US" smtClean="0"/>
              <a:t>11</a:t>
            </a:fld>
            <a:endParaRPr lang="zh-CN" altLang="en-US"/>
          </a:p>
        </p:txBody>
      </p:sp>
    </p:spTree>
    <p:extLst>
      <p:ext uri="{BB962C8B-B14F-4D97-AF65-F5344CB8AC3E}">
        <p14:creationId xmlns:p14="http://schemas.microsoft.com/office/powerpoint/2010/main" val="2151913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D4E53-E803-6230-CD83-DCAEBFD92F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852BD7-821D-2374-9EF3-8E400EFB2D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FC34D8-AEE2-C554-8801-35F4B15D95C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68769A5-48D8-36A0-AD91-29DD8A1CB801}"/>
              </a:ext>
            </a:extLst>
          </p:cNvPr>
          <p:cNvSpPr>
            <a:spLocks noGrp="1"/>
          </p:cNvSpPr>
          <p:nvPr>
            <p:ph type="sldNum" sz="quarter" idx="10"/>
          </p:nvPr>
        </p:nvSpPr>
        <p:spPr/>
        <p:txBody>
          <a:bodyPr/>
          <a:lstStyle/>
          <a:p>
            <a:fld id="{DDF0BEC1-836F-458F-9FE3-F67A0F8AEB1D}" type="slidenum">
              <a:rPr lang="zh-CN" altLang="en-US" smtClean="0"/>
              <a:t>2</a:t>
            </a:fld>
            <a:endParaRPr lang="zh-CN" altLang="en-US"/>
          </a:p>
        </p:txBody>
      </p:sp>
    </p:spTree>
    <p:extLst>
      <p:ext uri="{BB962C8B-B14F-4D97-AF65-F5344CB8AC3E}">
        <p14:creationId xmlns:p14="http://schemas.microsoft.com/office/powerpoint/2010/main" val="3279906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EE6D7-D96E-30E8-4225-4092C00E25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03129F-3182-A49C-B3E0-40AD4D593B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E9B3D7-DB13-F02F-0024-77732324B4C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E9F789D-B503-1B8F-F28C-392EE6DB74BC}"/>
              </a:ext>
            </a:extLst>
          </p:cNvPr>
          <p:cNvSpPr>
            <a:spLocks noGrp="1"/>
          </p:cNvSpPr>
          <p:nvPr>
            <p:ph type="sldNum" sz="quarter" idx="10"/>
          </p:nvPr>
        </p:nvSpPr>
        <p:spPr/>
        <p:txBody>
          <a:bodyPr/>
          <a:lstStyle/>
          <a:p>
            <a:fld id="{DDF0BEC1-836F-458F-9FE3-F67A0F8AEB1D}" type="slidenum">
              <a:rPr lang="zh-CN" altLang="en-US" smtClean="0"/>
              <a:t>3</a:t>
            </a:fld>
            <a:endParaRPr lang="zh-CN" altLang="en-US"/>
          </a:p>
        </p:txBody>
      </p:sp>
    </p:spTree>
    <p:extLst>
      <p:ext uri="{BB962C8B-B14F-4D97-AF65-F5344CB8AC3E}">
        <p14:creationId xmlns:p14="http://schemas.microsoft.com/office/powerpoint/2010/main" val="2559695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F0BFF-0667-B850-732C-EFEF1518EE8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FBBC10C-2519-60F9-2A1E-AC7D7AB19A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521319-8553-4DD6-9B62-F8A7F5C123B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78FBD3A-84B2-EE28-2E81-B18DE44C9C57}"/>
              </a:ext>
            </a:extLst>
          </p:cNvPr>
          <p:cNvSpPr>
            <a:spLocks noGrp="1"/>
          </p:cNvSpPr>
          <p:nvPr>
            <p:ph type="sldNum" sz="quarter" idx="10"/>
          </p:nvPr>
        </p:nvSpPr>
        <p:spPr/>
        <p:txBody>
          <a:bodyPr/>
          <a:lstStyle/>
          <a:p>
            <a:fld id="{DDF0BEC1-836F-458F-9FE3-F67A0F8AEB1D}" type="slidenum">
              <a:rPr lang="zh-CN" altLang="en-US" smtClean="0"/>
              <a:t>4</a:t>
            </a:fld>
            <a:endParaRPr lang="zh-CN" altLang="en-US"/>
          </a:p>
        </p:txBody>
      </p:sp>
    </p:spTree>
    <p:extLst>
      <p:ext uri="{BB962C8B-B14F-4D97-AF65-F5344CB8AC3E}">
        <p14:creationId xmlns:p14="http://schemas.microsoft.com/office/powerpoint/2010/main" val="1536953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8DEF6-7E4A-289F-F45F-F787DD1D10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66D2C19-264E-F0C1-AA91-265C7AF640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36D47A-F060-4802-C056-3814DA7CBF7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A1E293A-2B34-DDB8-546B-539DEE4465F0}"/>
              </a:ext>
            </a:extLst>
          </p:cNvPr>
          <p:cNvSpPr>
            <a:spLocks noGrp="1"/>
          </p:cNvSpPr>
          <p:nvPr>
            <p:ph type="sldNum" sz="quarter" idx="10"/>
          </p:nvPr>
        </p:nvSpPr>
        <p:spPr/>
        <p:txBody>
          <a:bodyPr/>
          <a:lstStyle/>
          <a:p>
            <a:fld id="{DDF0BEC1-836F-458F-9FE3-F67A0F8AEB1D}" type="slidenum">
              <a:rPr lang="zh-CN" altLang="en-US" smtClean="0"/>
              <a:t>5</a:t>
            </a:fld>
            <a:endParaRPr lang="zh-CN" altLang="en-US"/>
          </a:p>
        </p:txBody>
      </p:sp>
    </p:spTree>
    <p:extLst>
      <p:ext uri="{BB962C8B-B14F-4D97-AF65-F5344CB8AC3E}">
        <p14:creationId xmlns:p14="http://schemas.microsoft.com/office/powerpoint/2010/main" val="3785242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B73-6F24-BBA9-50CE-E2805B042D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956D6D-EC21-9C5A-9E67-D39C1ABCF9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B03C792-86B7-2A72-22A3-26E4B07BCD1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E4DBCEB-75EF-7BC6-48F0-FB54CBD8F876}"/>
              </a:ext>
            </a:extLst>
          </p:cNvPr>
          <p:cNvSpPr>
            <a:spLocks noGrp="1"/>
          </p:cNvSpPr>
          <p:nvPr>
            <p:ph type="sldNum" sz="quarter" idx="10"/>
          </p:nvPr>
        </p:nvSpPr>
        <p:spPr/>
        <p:txBody>
          <a:bodyPr/>
          <a:lstStyle/>
          <a:p>
            <a:fld id="{DDF0BEC1-836F-458F-9FE3-F67A0F8AEB1D}" type="slidenum">
              <a:rPr lang="zh-CN" altLang="en-US" smtClean="0"/>
              <a:t>6</a:t>
            </a:fld>
            <a:endParaRPr lang="zh-CN" altLang="en-US"/>
          </a:p>
        </p:txBody>
      </p:sp>
    </p:spTree>
    <p:extLst>
      <p:ext uri="{BB962C8B-B14F-4D97-AF65-F5344CB8AC3E}">
        <p14:creationId xmlns:p14="http://schemas.microsoft.com/office/powerpoint/2010/main" val="1600108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238F1-3D14-8987-D9A1-438CAE5EDB2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D204C6-65B6-E59B-34C7-A979189EBBE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9E789B-45E9-5096-048E-A764536A356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EBB254B-011F-7620-2ACD-2CE10581D9F3}"/>
              </a:ext>
            </a:extLst>
          </p:cNvPr>
          <p:cNvSpPr>
            <a:spLocks noGrp="1"/>
          </p:cNvSpPr>
          <p:nvPr>
            <p:ph type="sldNum" sz="quarter" idx="10"/>
          </p:nvPr>
        </p:nvSpPr>
        <p:spPr/>
        <p:txBody>
          <a:bodyPr/>
          <a:lstStyle/>
          <a:p>
            <a:fld id="{DDF0BEC1-836F-458F-9FE3-F67A0F8AEB1D}" type="slidenum">
              <a:rPr lang="zh-CN" altLang="en-US" smtClean="0"/>
              <a:t>7</a:t>
            </a:fld>
            <a:endParaRPr lang="zh-CN" altLang="en-US"/>
          </a:p>
        </p:txBody>
      </p:sp>
    </p:spTree>
    <p:extLst>
      <p:ext uri="{BB962C8B-B14F-4D97-AF65-F5344CB8AC3E}">
        <p14:creationId xmlns:p14="http://schemas.microsoft.com/office/powerpoint/2010/main" val="548924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1F920-41DB-0E8D-0825-C3325D8694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E88DAD-1246-C42A-7B8B-EF9016C7EE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619D88-E00A-7C35-37A6-2C7A93FE115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98684E4-D2E0-E42F-AE94-BC162FF9CF98}"/>
              </a:ext>
            </a:extLst>
          </p:cNvPr>
          <p:cNvSpPr>
            <a:spLocks noGrp="1"/>
          </p:cNvSpPr>
          <p:nvPr>
            <p:ph type="sldNum" sz="quarter" idx="10"/>
          </p:nvPr>
        </p:nvSpPr>
        <p:spPr/>
        <p:txBody>
          <a:bodyPr/>
          <a:lstStyle/>
          <a:p>
            <a:fld id="{DDF0BEC1-836F-458F-9FE3-F67A0F8AEB1D}" type="slidenum">
              <a:rPr lang="zh-CN" altLang="en-US" smtClean="0"/>
              <a:t>8</a:t>
            </a:fld>
            <a:endParaRPr lang="zh-CN" altLang="en-US"/>
          </a:p>
        </p:txBody>
      </p:sp>
    </p:spTree>
    <p:extLst>
      <p:ext uri="{BB962C8B-B14F-4D97-AF65-F5344CB8AC3E}">
        <p14:creationId xmlns:p14="http://schemas.microsoft.com/office/powerpoint/2010/main" val="3081348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BC5DA-BA21-92C7-B9E6-327C8C35F9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D399E1-43F4-FBA3-E18B-522A1F60DF5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44A93B-0034-B44F-5363-5EA81555DB3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a:extLst>
              <a:ext uri="{FF2B5EF4-FFF2-40B4-BE49-F238E27FC236}">
                <a16:creationId xmlns:a16="http://schemas.microsoft.com/office/drawing/2014/main" id="{7A3283A3-AC82-05FC-FC0F-3E23405574C2}"/>
              </a:ext>
            </a:extLst>
          </p:cNvPr>
          <p:cNvSpPr>
            <a:spLocks noGrp="1"/>
          </p:cNvSpPr>
          <p:nvPr>
            <p:ph type="sldNum" sz="quarter" idx="10"/>
          </p:nvPr>
        </p:nvSpPr>
        <p:spPr/>
        <p:txBody>
          <a:bodyPr/>
          <a:lstStyle/>
          <a:p>
            <a:fld id="{DDF0BEC1-836F-458F-9FE3-F67A0F8AEB1D}" type="slidenum">
              <a:rPr lang="zh-CN" altLang="en-US" smtClean="0"/>
              <a:t>9</a:t>
            </a:fld>
            <a:endParaRPr lang="zh-CN" altLang="en-US"/>
          </a:p>
        </p:txBody>
      </p:sp>
    </p:spTree>
    <p:extLst>
      <p:ext uri="{BB962C8B-B14F-4D97-AF65-F5344CB8AC3E}">
        <p14:creationId xmlns:p14="http://schemas.microsoft.com/office/powerpoint/2010/main" val="1392396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8ECB8D0-FE85-4F19-8693-D3362F52F9F6}" type="datetimeFigureOut">
              <a:rPr lang="zh-CN" altLang="en-US" smtClean="0"/>
              <a:t>2024/11/14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235525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8ECB8D0-FE85-4F19-8693-D3362F52F9F6}" type="datetimeFigureOut">
              <a:rPr lang="zh-CN" altLang="en-US" smtClean="0"/>
              <a:t>2024/11/14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97725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8ECB8D0-FE85-4F19-8693-D3362F52F9F6}" type="datetimeFigureOut">
              <a:rPr lang="zh-CN" altLang="en-US" smtClean="0"/>
              <a:t>2024/11/14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58943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8ECB8D0-FE85-4F19-8693-D3362F52F9F6}" type="datetimeFigureOut">
              <a:rPr lang="zh-CN" altLang="en-US" smtClean="0"/>
              <a:t>2024/11/14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295706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8ECB8D0-FE85-4F19-8693-D3362F52F9F6}" type="datetimeFigureOut">
              <a:rPr lang="zh-CN" altLang="en-US" smtClean="0"/>
              <a:t>2024/11/14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428203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8ECB8D0-FE85-4F19-8693-D3362F52F9F6}" type="datetimeFigureOut">
              <a:rPr lang="zh-CN" altLang="en-US" smtClean="0"/>
              <a:t>2024/11/14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141134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ECB8D0-FE85-4F19-8693-D3362F52F9F6}" type="datetimeFigureOut">
              <a:rPr lang="zh-CN" altLang="en-US" smtClean="0"/>
              <a:t>2024/11/14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295262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8ECB8D0-FE85-4F19-8693-D3362F52F9F6}" type="datetimeFigureOut">
              <a:rPr lang="zh-CN" altLang="en-US" smtClean="0"/>
              <a:t>2024/11/14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116471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8ECB8D0-FE85-4F19-8693-D3362F52F9F6}" type="datetimeFigureOut">
              <a:rPr lang="zh-CN" altLang="en-US" smtClean="0"/>
              <a:t>2024/11/14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408222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8ECB8D0-FE85-4F19-8693-D3362F52F9F6}" type="datetimeFigureOut">
              <a:rPr lang="zh-CN" altLang="en-US" smtClean="0"/>
              <a:t>2024/11/14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133916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8ECB8D0-FE85-4F19-8693-D3362F52F9F6}" type="datetimeFigureOut">
              <a:rPr lang="zh-CN" altLang="en-US" smtClean="0"/>
              <a:t>2024/11/14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88103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ECB8D0-FE85-4F19-8693-D3362F52F9F6}" type="datetimeFigureOut">
              <a:rPr lang="zh-CN" altLang="en-US" smtClean="0"/>
              <a:t>2024/11/14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433692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reddit.com/r/computervision/comments/1ctf0jh/2024_review_of_ocr_tools_extracting_text_from/?rdt=38422"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www.handwritingocr.com/"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www.youtube.com/watch?v=k48jXzFGMc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2F7F9"/>
        </a:solidFill>
        <a:effectLst/>
      </p:bgPr>
    </p:bg>
    <p:spTree>
      <p:nvGrpSpPr>
        <p:cNvPr id="1" name=""/>
        <p:cNvGrpSpPr/>
        <p:nvPr/>
      </p:nvGrpSpPr>
      <p:grpSpPr>
        <a:xfrm>
          <a:off x="0" y="0"/>
          <a:ext cx="0" cy="0"/>
          <a:chOff x="0" y="0"/>
          <a:chExt cx="0" cy="0"/>
        </a:xfrm>
      </p:grpSpPr>
      <p:sp>
        <p:nvSpPr>
          <p:cNvPr id="11" name="文本框 1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p:cNvSpPr txBox="1"/>
          <p:nvPr/>
        </p:nvSpPr>
        <p:spPr>
          <a:xfrm>
            <a:off x="6734397" y="1144528"/>
            <a:ext cx="3849783" cy="4568943"/>
          </a:xfrm>
          <a:prstGeom prst="rect">
            <a:avLst/>
          </a:prstGeom>
          <a:noFill/>
        </p:spPr>
        <p:txBody>
          <a:bodyPr wrap="square" rtlCol="0">
            <a:spAutoFit/>
          </a:bodyPr>
          <a:lstStyle/>
          <a:p>
            <a:pPr>
              <a:lnSpc>
                <a:spcPct val="200000"/>
              </a:lnSpc>
            </a:pPr>
            <a:r>
              <a:rPr lang="en-US" altLang="zh-CN" sz="1600" b="0" i="0" dirty="0">
                <a:solidFill>
                  <a:srgbClr val="000000"/>
                </a:solidFill>
                <a:effectLst/>
                <a:latin typeface="Georgia" panose="02040502050405020303" pitchFamily="18" charset="0"/>
              </a:rPr>
              <a:t>“A submarine cable is a more highly developed underground wire, adapted for the bottom of the sea and the operations of laying and lifting it</a:t>
            </a:r>
            <a:r>
              <a:rPr lang="en-US" altLang="zh-CN" sz="1600" dirty="0">
                <a:solidFill>
                  <a:srgbClr val="000000"/>
                </a:solidFill>
                <a:latin typeface="Georgia" panose="02040502050405020303" pitchFamily="18" charset="0"/>
              </a:rPr>
              <a:t>… t</a:t>
            </a:r>
            <a:r>
              <a:rPr lang="en-US" altLang="zh-CN" sz="1600" b="0" i="0" dirty="0">
                <a:solidFill>
                  <a:srgbClr val="000000"/>
                </a:solidFill>
                <a:effectLst/>
                <a:latin typeface="Georgia" panose="02040502050405020303" pitchFamily="18" charset="0"/>
              </a:rPr>
              <a:t>he lengths of cable are coiled in huge iron tanks and covered with sea water, which is changed from time to time.”</a:t>
            </a:r>
          </a:p>
          <a:p>
            <a:pPr algn="r">
              <a:lnSpc>
                <a:spcPct val="200000"/>
              </a:lnSpc>
            </a:pPr>
            <a:r>
              <a:rPr lang="en-US" altLang="zh-CN" sz="1600" b="0" i="0" dirty="0">
                <a:solidFill>
                  <a:srgbClr val="000000"/>
                </a:solidFill>
                <a:effectLst/>
                <a:latin typeface="Georgia" panose="02040502050405020303" pitchFamily="18" charset="0"/>
              </a:rPr>
              <a:t>--</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John Munro, “</a:t>
            </a:r>
            <a:r>
              <a:rPr lang="en-US" altLang="zh-CN" sz="1800" b="1" kern="100" dirty="0">
                <a:effectLst/>
                <a:latin typeface="Times New Roman" panose="02020603050405020304" pitchFamily="18" charset="0"/>
                <a:ea typeface="DengXian" panose="02010600030101010101" pitchFamily="2" charset="-122"/>
                <a:cs typeface="Times New Roman" panose="02020603050405020304" pitchFamily="18" charset="0"/>
              </a:rPr>
              <a:t>Nerves of the World</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800" i="1" kern="100" dirty="0">
                <a:effectLst/>
                <a:latin typeface="Times New Roman" panose="02020603050405020304" pitchFamily="18" charset="0"/>
                <a:ea typeface="DengXian" panose="02010600030101010101" pitchFamily="2" charset="-122"/>
                <a:cs typeface="Times New Roman" panose="02020603050405020304" pitchFamily="18" charset="0"/>
              </a:rPr>
              <a:t> The Leisure Hour, 1895</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2"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p:cNvSpPr txBox="1"/>
          <p:nvPr/>
        </p:nvSpPr>
        <p:spPr>
          <a:xfrm>
            <a:off x="-355600" y="1803400"/>
            <a:ext cx="293927" cy="1016000"/>
          </a:xfrm>
          <a:prstGeom prst="rect">
            <a:avLst/>
          </a:prstGeom>
          <a:noFill/>
        </p:spPr>
        <p:txBody>
          <a:bodyPr vert="wordArtVert" rtlCol="0">
            <a:spAutoFit/>
          </a:bodyPr>
          <a:lstStyle/>
          <a:p>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pic>
        <p:nvPicPr>
          <p:cNvPr id="1026" name="Picture 2" descr="undefined">
            <a:extLst>
              <a:ext uri="{FF2B5EF4-FFF2-40B4-BE49-F238E27FC236}">
                <a16:creationId xmlns:a16="http://schemas.microsoft.com/office/drawing/2014/main" id="{E6C89146-774B-A0BF-65D6-61CD7365F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97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19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673400-A8D8-53FE-23B0-8F0FF2ADB4D9}"/>
            </a:ext>
          </a:extLst>
        </p:cNvPr>
        <p:cNvGrpSpPr/>
        <p:nvPr/>
      </p:nvGrpSpPr>
      <p:grpSpPr>
        <a:xfrm>
          <a:off x="0" y="0"/>
          <a:ext cx="0" cy="0"/>
          <a:chOff x="0" y="0"/>
          <a:chExt cx="0" cy="0"/>
        </a:xfrm>
      </p:grpSpPr>
      <p:sp useBgFill="1">
        <p:nvSpPr>
          <p:cNvPr id="1047" name="Rectangle 1046">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49FC6BD2-79CF-2F3E-15A0-E5676178D290}"/>
              </a:ext>
            </a:extLst>
          </p:cNvPr>
          <p:cNvSpPr/>
          <p:nvPr/>
        </p:nvSpPr>
        <p:spPr>
          <a:xfrm>
            <a:off x="5297593" y="2448733"/>
            <a:ext cx="6251110"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3800" dirty="0">
                <a:effectLst/>
                <a:latin typeface="Times New Roman" panose="02020603050405020304" pitchFamily="18" charset="0"/>
                <a:ea typeface="+mj-ea"/>
                <a:cs typeface="Times New Roman" panose="02020603050405020304" pitchFamily="18" charset="0"/>
              </a:rPr>
              <a:t>Unpublished Archives</a:t>
            </a:r>
          </a:p>
          <a:p>
            <a:pPr>
              <a:lnSpc>
                <a:spcPct val="90000"/>
              </a:lnSpc>
              <a:spcBef>
                <a:spcPct val="0"/>
              </a:spcBef>
              <a:spcAft>
                <a:spcPts val="600"/>
              </a:spcAft>
            </a:pPr>
            <a:r>
              <a:rPr lang="en-US" altLang="zh-CN" sz="3800" dirty="0">
                <a:effectLst/>
                <a:latin typeface="Times New Roman" panose="02020603050405020304" pitchFamily="18" charset="0"/>
                <a:ea typeface="+mj-ea"/>
                <a:cs typeface="Times New Roman" panose="02020603050405020304" pitchFamily="18" charset="0"/>
              </a:rPr>
              <a:t>OCR</a:t>
            </a:r>
          </a:p>
          <a:p>
            <a:pPr>
              <a:lnSpc>
                <a:spcPct val="90000"/>
              </a:lnSpc>
              <a:spcBef>
                <a:spcPct val="0"/>
              </a:spcBef>
              <a:spcAft>
                <a:spcPts val="600"/>
              </a:spcAft>
            </a:pPr>
            <a:r>
              <a:rPr lang="en-US" altLang="zh-CN" sz="3800" dirty="0">
                <a:latin typeface="Times New Roman" panose="02020603050405020304" pitchFamily="18" charset="0"/>
                <a:ea typeface="+mj-ea"/>
                <a:cs typeface="Times New Roman" panose="02020603050405020304" pitchFamily="18" charset="0"/>
              </a:rPr>
              <a:t>Handwriting</a:t>
            </a:r>
          </a:p>
          <a:p>
            <a:pPr>
              <a:lnSpc>
                <a:spcPct val="90000"/>
              </a:lnSpc>
              <a:spcBef>
                <a:spcPct val="0"/>
              </a:spcBef>
              <a:spcAft>
                <a:spcPts val="600"/>
              </a:spcAft>
            </a:pPr>
            <a:endParaRPr lang="en-US" altLang="zh-CN" sz="3800" dirty="0">
              <a:latin typeface="Times New Roman" panose="02020603050405020304" pitchFamily="18" charset="0"/>
              <a:ea typeface="+mj-ea"/>
              <a:cs typeface="Times New Roman" panose="02020603050405020304" pitchFamily="18" charset="0"/>
            </a:endParaRPr>
          </a:p>
          <a:p>
            <a:pPr>
              <a:lnSpc>
                <a:spcPct val="90000"/>
              </a:lnSpc>
              <a:spcBef>
                <a:spcPct val="0"/>
              </a:spcBef>
              <a:spcAft>
                <a:spcPts val="600"/>
              </a:spcAft>
            </a:pPr>
            <a:r>
              <a:rPr lang="en-US" altLang="zh-CN" sz="2200" dirty="0">
                <a:latin typeface="Times New Roman" panose="02020603050405020304" pitchFamily="18" charset="0"/>
                <a:ea typeface="+mj-ea"/>
                <a:cs typeface="Times New Roman" panose="02020603050405020304" pitchFamily="18" charset="0"/>
                <a:hlinkClick r:id="rId3"/>
              </a:rPr>
              <a:t>https://www.reddit.com/r/computervision/comments/1ctf0jh/2024_review_of_ocr_tools_extracting_text_from/?rdt=38422</a:t>
            </a:r>
            <a:endParaRPr lang="en-US" altLang="zh-CN" sz="2200" dirty="0">
              <a:latin typeface="Times New Roman" panose="02020603050405020304" pitchFamily="18" charset="0"/>
              <a:ea typeface="+mj-ea"/>
              <a:cs typeface="Times New Roman" panose="02020603050405020304" pitchFamily="18" charset="0"/>
            </a:endParaRPr>
          </a:p>
          <a:p>
            <a:pPr>
              <a:lnSpc>
                <a:spcPct val="90000"/>
              </a:lnSpc>
              <a:spcBef>
                <a:spcPct val="0"/>
              </a:spcBef>
              <a:spcAft>
                <a:spcPts val="600"/>
              </a:spcAft>
            </a:pPr>
            <a:endParaRPr lang="en-US" altLang="zh-CN" sz="2000" dirty="0">
              <a:latin typeface="+mj-lt"/>
              <a:ea typeface="+mj-ea"/>
              <a:cs typeface="+mj-cs"/>
            </a:endParaRPr>
          </a:p>
        </p:txBody>
      </p:sp>
      <p:pic>
        <p:nvPicPr>
          <p:cNvPr id="4" name="图片 3" descr="文本, 信件&#10;&#10;描述已自动生成">
            <a:extLst>
              <a:ext uri="{FF2B5EF4-FFF2-40B4-BE49-F238E27FC236}">
                <a16:creationId xmlns:a16="http://schemas.microsoft.com/office/drawing/2014/main" id="{CC09144E-2BD0-4FF1-F58D-295EF8B1CFFA}"/>
              </a:ext>
            </a:extLst>
          </p:cNvPr>
          <p:cNvPicPr>
            <a:picLocks noChangeAspect="1"/>
          </p:cNvPicPr>
          <p:nvPr/>
        </p:nvPicPr>
        <p:blipFill>
          <a:blip r:embed="rId4">
            <a:extLst>
              <a:ext uri="{28A0092B-C50C-407E-A947-70E740481C1C}">
                <a14:useLocalDpi xmlns:a14="http://schemas.microsoft.com/office/drawing/2010/main" val="0"/>
              </a:ext>
            </a:extLst>
          </a:blip>
          <a:srcRect t="881" r="1" b="156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049"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a:extLst>
              <a:ext uri="{FF2B5EF4-FFF2-40B4-BE49-F238E27FC236}">
                <a16:creationId xmlns:a16="http://schemas.microsoft.com/office/drawing/2014/main" id="{9ACD1F87-903E-B2D2-0299-42E9D29E323E}"/>
              </a:ext>
            </a:extLst>
          </p:cNvPr>
          <p:cNvSpPr txBox="1"/>
          <p:nvPr/>
        </p:nvSpPr>
        <p:spPr>
          <a:xfrm>
            <a:off x="-355600" y="1803400"/>
            <a:ext cx="293927" cy="1016000"/>
          </a:xfrm>
          <a:prstGeom prst="rect">
            <a:avLst/>
          </a:prstGeom>
          <a:noFill/>
        </p:spPr>
        <p:txBody>
          <a:bodyPr vert="wordArtVert" rtlCol="0">
            <a:spAutoFit/>
          </a:bodyPr>
          <a:lstStyle/>
          <a:p>
            <a:pPr>
              <a:spcAft>
                <a:spcPts val="600"/>
              </a:spcAft>
            </a:pPr>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pic>
        <p:nvPicPr>
          <p:cNvPr id="6" name="图片 5" descr="图形用户界面, 应用程序&#10;&#10;描述已自动生成">
            <a:extLst>
              <a:ext uri="{FF2B5EF4-FFF2-40B4-BE49-F238E27FC236}">
                <a16:creationId xmlns:a16="http://schemas.microsoft.com/office/drawing/2014/main" id="{90BFBCE2-EC31-AA83-6161-1DB2D224B7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4051" y="1117341"/>
            <a:ext cx="8818552" cy="4623318"/>
          </a:xfrm>
          <a:prstGeom prst="rect">
            <a:avLst/>
          </a:prstGeom>
        </p:spPr>
      </p:pic>
    </p:spTree>
    <p:extLst>
      <p:ext uri="{BB962C8B-B14F-4D97-AF65-F5344CB8AC3E}">
        <p14:creationId xmlns:p14="http://schemas.microsoft.com/office/powerpoint/2010/main" val="261152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1327D5-7BD0-DB79-4E77-ABA76F48437B}"/>
            </a:ext>
          </a:extLst>
        </p:cNvPr>
        <p:cNvGrpSpPr/>
        <p:nvPr/>
      </p:nvGrpSpPr>
      <p:grpSpPr>
        <a:xfrm>
          <a:off x="0" y="0"/>
          <a:ext cx="0" cy="0"/>
          <a:chOff x="0" y="0"/>
          <a:chExt cx="0" cy="0"/>
        </a:xfrm>
      </p:grpSpPr>
      <p:sp>
        <p:nvSpPr>
          <p:cNvPr id="1063" name="Rectangle 1053">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图片 6" descr="文本&#10;&#10;描述已自动生成">
            <a:extLst>
              <a:ext uri="{FF2B5EF4-FFF2-40B4-BE49-F238E27FC236}">
                <a16:creationId xmlns:a16="http://schemas.microsoft.com/office/drawing/2014/main" id="{A2E7CC64-B934-35F4-1F5B-18B5E3162D6C}"/>
              </a:ext>
            </a:extLst>
          </p:cNvPr>
          <p:cNvPicPr>
            <a:picLocks noChangeAspect="1"/>
          </p:cNvPicPr>
          <p:nvPr/>
        </p:nvPicPr>
        <p:blipFill>
          <a:blip r:embed="rId3">
            <a:alphaModFix/>
            <a:extLst>
              <a:ext uri="{28A0092B-C50C-407E-A947-70E740481C1C}">
                <a14:useLocalDpi xmlns:a14="http://schemas.microsoft.com/office/drawing/2010/main" val="0"/>
              </a:ext>
            </a:extLst>
          </a:blip>
          <a:srcRect t="19355" r="-1" b="9820"/>
          <a:stretch/>
        </p:blipFill>
        <p:spPr>
          <a:xfrm>
            <a:off x="4547938" y="3681396"/>
            <a:ext cx="7644062" cy="3176596"/>
          </a:xfrm>
          <a:prstGeom prst="rect">
            <a:avLst/>
          </a:prstGeom>
        </p:spPr>
      </p:pic>
      <p:pic>
        <p:nvPicPr>
          <p:cNvPr id="5" name="图片 4" descr="图形用户界面&#10;&#10;描述已自动生成">
            <a:extLst>
              <a:ext uri="{FF2B5EF4-FFF2-40B4-BE49-F238E27FC236}">
                <a16:creationId xmlns:a16="http://schemas.microsoft.com/office/drawing/2014/main" id="{2FF436E1-4A43-C465-D46F-0C15C52FCAE9}"/>
              </a:ext>
            </a:extLst>
          </p:cNvPr>
          <p:cNvPicPr>
            <a:picLocks noChangeAspect="1"/>
          </p:cNvPicPr>
          <p:nvPr/>
        </p:nvPicPr>
        <p:blipFill>
          <a:blip r:embed="rId4">
            <a:extLst>
              <a:ext uri="{28A0092B-C50C-407E-A947-70E740481C1C}">
                <a14:useLocalDpi xmlns:a14="http://schemas.microsoft.com/office/drawing/2010/main" val="0"/>
              </a:ext>
            </a:extLst>
          </a:blip>
          <a:srcRect r="-1" b="13424"/>
          <a:stretch/>
        </p:blipFill>
        <p:spPr>
          <a:xfrm>
            <a:off x="4410778" y="0"/>
            <a:ext cx="7644062" cy="3681396"/>
          </a:xfrm>
          <a:prstGeom prst="rect">
            <a:avLst/>
          </a:prstGeom>
        </p:spPr>
      </p:pic>
      <p:sp>
        <p:nvSpPr>
          <p:cNvPr id="1064" name="Rectangle 1055">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F042A798-0A3A-B08B-ECA3-A02780EDF203}"/>
              </a:ext>
            </a:extLst>
          </p:cNvPr>
          <p:cNvSpPr/>
          <p:nvPr/>
        </p:nvSpPr>
        <p:spPr>
          <a:xfrm>
            <a:off x="838200" y="1115219"/>
            <a:ext cx="5395912"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2800" kern="1200" dirty="0">
                <a:solidFill>
                  <a:schemeClr val="bg1"/>
                </a:solidFill>
                <a:latin typeface="Times New Roman" panose="02020603050405020304" pitchFamily="18" charset="0"/>
                <a:ea typeface="+mj-ea"/>
                <a:cs typeface="Times New Roman" panose="02020603050405020304" pitchFamily="18" charset="0"/>
              </a:rPr>
              <a:t>Handwriting OCR</a:t>
            </a:r>
          </a:p>
          <a:p>
            <a:pPr>
              <a:lnSpc>
                <a:spcPct val="90000"/>
              </a:lnSpc>
              <a:spcBef>
                <a:spcPct val="0"/>
              </a:spcBef>
              <a:spcAft>
                <a:spcPts val="600"/>
              </a:spcAft>
            </a:pPr>
            <a:endParaRPr lang="en-US" altLang="zh-CN" sz="2800" kern="1200" dirty="0">
              <a:solidFill>
                <a:schemeClr val="bg1"/>
              </a:solidFill>
              <a:latin typeface="Times New Roman" panose="02020603050405020304" pitchFamily="18" charset="0"/>
              <a:ea typeface="+mj-ea"/>
              <a:cs typeface="Times New Roman" panose="02020603050405020304" pitchFamily="18" charset="0"/>
            </a:endParaRPr>
          </a:p>
          <a:p>
            <a:pPr>
              <a:lnSpc>
                <a:spcPct val="90000"/>
              </a:lnSpc>
              <a:spcBef>
                <a:spcPct val="0"/>
              </a:spcBef>
              <a:spcAft>
                <a:spcPts val="600"/>
              </a:spcAft>
            </a:pPr>
            <a:r>
              <a:rPr lang="en-US" altLang="zh-CN" sz="2800" kern="1200" dirty="0">
                <a:solidFill>
                  <a:schemeClr val="bg1"/>
                </a:solidFill>
                <a:latin typeface="Times New Roman" panose="02020603050405020304" pitchFamily="18" charset="0"/>
                <a:ea typeface="+mj-ea"/>
                <a:cs typeface="Times New Roman" panose="02020603050405020304" pitchFamily="18" charset="0"/>
                <a:hlinkClick r:id="rId5"/>
              </a:rPr>
              <a:t>https://www.handwritingocr.com/</a:t>
            </a:r>
            <a:endParaRPr lang="en-US" altLang="zh-CN" sz="2800" kern="1200" dirty="0">
              <a:solidFill>
                <a:schemeClr val="bg1"/>
              </a:solidFill>
              <a:latin typeface="Times New Roman" panose="02020603050405020304" pitchFamily="18" charset="0"/>
              <a:ea typeface="+mj-ea"/>
              <a:cs typeface="Times New Roman" panose="02020603050405020304" pitchFamily="18" charset="0"/>
            </a:endParaRPr>
          </a:p>
          <a:p>
            <a:pPr>
              <a:lnSpc>
                <a:spcPct val="90000"/>
              </a:lnSpc>
              <a:spcBef>
                <a:spcPct val="0"/>
              </a:spcBef>
              <a:spcAft>
                <a:spcPts val="600"/>
              </a:spcAft>
            </a:pPr>
            <a:endParaRPr lang="en-US" altLang="zh-CN" sz="1600" kern="1200" dirty="0">
              <a:solidFill>
                <a:schemeClr val="bg1"/>
              </a:solidFill>
              <a:latin typeface="+mj-lt"/>
              <a:ea typeface="+mj-ea"/>
              <a:cs typeface="+mj-cs"/>
            </a:endParaRPr>
          </a:p>
        </p:txBody>
      </p:sp>
      <p:cxnSp>
        <p:nvCxnSpPr>
          <p:cNvPr id="1065" name="Straight Connector 1057">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a:extLst>
              <a:ext uri="{FF2B5EF4-FFF2-40B4-BE49-F238E27FC236}">
                <a16:creationId xmlns:a16="http://schemas.microsoft.com/office/drawing/2014/main" id="{78C59700-97D4-7421-C830-30FEDC00C0D0}"/>
              </a:ext>
            </a:extLst>
          </p:cNvPr>
          <p:cNvSpPr txBox="1"/>
          <p:nvPr/>
        </p:nvSpPr>
        <p:spPr>
          <a:xfrm>
            <a:off x="-355600" y="1803400"/>
            <a:ext cx="293927" cy="1016000"/>
          </a:xfrm>
          <a:prstGeom prst="rect">
            <a:avLst/>
          </a:prstGeom>
          <a:noFill/>
        </p:spPr>
        <p:txBody>
          <a:bodyPr vert="wordArtVert" rtlCol="0">
            <a:spAutoFit/>
          </a:bodyPr>
          <a:lstStyle/>
          <a:p>
            <a:pPr>
              <a:spcAft>
                <a:spcPts val="600"/>
              </a:spcAft>
            </a:pPr>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spTree>
    <p:extLst>
      <p:ext uri="{BB962C8B-B14F-4D97-AF65-F5344CB8AC3E}">
        <p14:creationId xmlns:p14="http://schemas.microsoft.com/office/powerpoint/2010/main" val="24741428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E078D-B0D0-D58F-DEB2-D4EABC39C823}"/>
            </a:ext>
          </a:extLst>
        </p:cNvPr>
        <p:cNvGrpSpPr/>
        <p:nvPr/>
      </p:nvGrpSpPr>
      <p:grpSpPr>
        <a:xfrm>
          <a:off x="0" y="0"/>
          <a:ext cx="0" cy="0"/>
          <a:chOff x="0" y="0"/>
          <a:chExt cx="0" cy="0"/>
        </a:xfrm>
      </p:grpSpPr>
      <p:cxnSp>
        <p:nvCxnSpPr>
          <p:cNvPr id="10" name="直接连接符 9" descr="e7d195523061f1c0b65a9bcbe934f9ba69426162ef0f46b39511C77C9BC5EC39C7C53367A7126860396C603A52DDA1C5EEFC9A70B4B2684C300698968292EB782C096363637BB3C57EACA2CDFE0272C2A2A453BF726DA5F0AFA4EEB8159A3A2565E43A8FA6F399AD82FD8BDA8101AEE645A78013F00998CFC0B577E9E2C83C6E24383FF23909CEF9">
            <a:extLst>
              <a:ext uri="{FF2B5EF4-FFF2-40B4-BE49-F238E27FC236}">
                <a16:creationId xmlns:a16="http://schemas.microsoft.com/office/drawing/2014/main" id="{09994746-D49D-BAE7-D934-DB542E8B023C}"/>
              </a:ext>
            </a:extLst>
          </p:cNvPr>
          <p:cNvCxnSpPr>
            <a:cxnSpLocks/>
          </p:cNvCxnSpPr>
          <p:nvPr/>
        </p:nvCxnSpPr>
        <p:spPr>
          <a:xfrm>
            <a:off x="733968" y="1320039"/>
            <a:ext cx="6910934" cy="0"/>
          </a:xfrm>
          <a:prstGeom prst="line">
            <a:avLst/>
          </a:prstGeom>
          <a:ln w="28575">
            <a:solidFill>
              <a:srgbClr val="77CADA"/>
            </a:solidFill>
          </a:ln>
        </p:spPr>
        <p:style>
          <a:lnRef idx="1">
            <a:schemeClr val="accent1"/>
          </a:lnRef>
          <a:fillRef idx="0">
            <a:schemeClr val="accent1"/>
          </a:fillRef>
          <a:effectRef idx="0">
            <a:schemeClr val="accent1"/>
          </a:effectRef>
          <a:fontRef idx="minor">
            <a:schemeClr val="tx1"/>
          </a:fontRef>
        </p:style>
      </p:cxnSp>
      <p:sp>
        <p:nvSpPr>
          <p:cNvPr id="3"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a:extLst>
              <a:ext uri="{FF2B5EF4-FFF2-40B4-BE49-F238E27FC236}">
                <a16:creationId xmlns:a16="http://schemas.microsoft.com/office/drawing/2014/main" id="{D8A3A46C-9198-EAC1-9612-F4FDF1C7B8BE}"/>
              </a:ext>
            </a:extLst>
          </p:cNvPr>
          <p:cNvSpPr txBox="1"/>
          <p:nvPr/>
        </p:nvSpPr>
        <p:spPr>
          <a:xfrm>
            <a:off x="-355600" y="1803400"/>
            <a:ext cx="293927" cy="1016000"/>
          </a:xfrm>
          <a:prstGeom prst="rect">
            <a:avLst/>
          </a:prstGeom>
          <a:noFill/>
        </p:spPr>
        <p:txBody>
          <a:bodyPr vert="wordArtVert" rtlCol="0">
            <a:spAutoFit/>
          </a:bodyPr>
          <a:lstStyle/>
          <a:p>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sp>
        <p:nvSpPr>
          <p:cNvPr id="6" name="Rectangle 2">
            <a:extLst>
              <a:ext uri="{FF2B5EF4-FFF2-40B4-BE49-F238E27FC236}">
                <a16:creationId xmlns:a16="http://schemas.microsoft.com/office/drawing/2014/main" id="{D4F6FF72-D8A7-668D-AD40-64AA2820BCBF}"/>
              </a:ext>
            </a:extLst>
          </p:cNvPr>
          <p:cNvSpPr>
            <a:spLocks noChangeArrowheads="1"/>
          </p:cNvSpPr>
          <p:nvPr/>
        </p:nvSpPr>
        <p:spPr bwMode="auto">
          <a:xfrm>
            <a:off x="1044346" y="4160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D6012415-2C71-511B-2EB8-043B5756AF3C}"/>
              </a:ext>
            </a:extLst>
          </p:cNvPr>
          <p:cNvSpPr txBox="1"/>
          <p:nvPr/>
        </p:nvSpPr>
        <p:spPr>
          <a:xfrm>
            <a:off x="733968" y="420579"/>
            <a:ext cx="7695794" cy="769441"/>
          </a:xfrm>
          <a:prstGeom prst="rect">
            <a:avLst/>
          </a:prstGeom>
          <a:noFill/>
        </p:spPr>
        <p:txBody>
          <a:bodyPr wrap="square" rtlCol="0">
            <a:spAutoFit/>
          </a:bodyPr>
          <a:lstStyle/>
          <a:p>
            <a:r>
              <a:rPr lang="en-US" altLang="zh-CN" sz="4400" b="1" i="1" dirty="0">
                <a:solidFill>
                  <a:srgbClr val="77CADA"/>
                </a:solidFill>
                <a:latin typeface="Century Gothic" panose="020B0502020202020204" pitchFamily="34" charset="0"/>
              </a:rPr>
              <a:t>The</a:t>
            </a:r>
            <a:r>
              <a:rPr lang="zh-CN" altLang="en-US" sz="4400" b="1" i="1" dirty="0">
                <a:solidFill>
                  <a:srgbClr val="77CADA"/>
                </a:solidFill>
                <a:latin typeface="Century Gothic" panose="020B0502020202020204" pitchFamily="34" charset="0"/>
              </a:rPr>
              <a:t> </a:t>
            </a:r>
            <a:r>
              <a:rPr lang="en-US" altLang="zh-CN" sz="4400" b="1" i="1" dirty="0">
                <a:solidFill>
                  <a:srgbClr val="77CADA"/>
                </a:solidFill>
                <a:latin typeface="Century Gothic" panose="020B0502020202020204" pitchFamily="34" charset="0"/>
              </a:rPr>
              <a:t>Question</a:t>
            </a:r>
            <a:endParaRPr lang="en-US" altLang="zh-CN" sz="800" b="1" i="1" dirty="0">
              <a:solidFill>
                <a:srgbClr val="77CADA"/>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26208C34-6116-F2CC-D82E-C9155BB7A185}"/>
              </a:ext>
            </a:extLst>
          </p:cNvPr>
          <p:cNvPicPr>
            <a:picLocks noChangeAspect="1"/>
          </p:cNvPicPr>
          <p:nvPr/>
        </p:nvPicPr>
        <p:blipFill>
          <a:blip r:embed="rId3"/>
          <a:stretch>
            <a:fillRect/>
          </a:stretch>
        </p:blipFill>
        <p:spPr>
          <a:xfrm>
            <a:off x="795201" y="1480936"/>
            <a:ext cx="3555366" cy="1855619"/>
          </a:xfrm>
          <a:prstGeom prst="rect">
            <a:avLst/>
          </a:prstGeom>
        </p:spPr>
      </p:pic>
      <p:sp>
        <p:nvSpPr>
          <p:cNvPr id="11" name="文本框 10">
            <a:extLst>
              <a:ext uri="{FF2B5EF4-FFF2-40B4-BE49-F238E27FC236}">
                <a16:creationId xmlns:a16="http://schemas.microsoft.com/office/drawing/2014/main" id="{5B238FEF-595B-9BD0-2E33-4AAC5400D162}"/>
              </a:ext>
            </a:extLst>
          </p:cNvPr>
          <p:cNvSpPr txBox="1"/>
          <p:nvPr/>
        </p:nvSpPr>
        <p:spPr>
          <a:xfrm>
            <a:off x="1177540" y="3464062"/>
            <a:ext cx="2790688"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Trans-Atlantic</a:t>
            </a: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Cable</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 1894</a:t>
            </a:r>
            <a:endParaRPr lang="zh-CN" altLang="en-US" dirty="0"/>
          </a:p>
        </p:txBody>
      </p:sp>
      <p:sp>
        <p:nvSpPr>
          <p:cNvPr id="4" name="矩形 3"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806855FF-F659-F283-0FDB-4FED60026630}"/>
              </a:ext>
            </a:extLst>
          </p:cNvPr>
          <p:cNvSpPr/>
          <p:nvPr/>
        </p:nvSpPr>
        <p:spPr>
          <a:xfrm>
            <a:off x="5573374" y="1895549"/>
            <a:ext cx="5300799" cy="4197496"/>
          </a:xfrm>
          <a:prstGeom prst="rect">
            <a:avLst/>
          </a:prstGeom>
        </p:spPr>
        <p:txBody>
          <a:bodyPr wrap="square">
            <a:spAutoFit/>
          </a:bodyPr>
          <a:lstStyle/>
          <a:p>
            <a:pPr algn="just">
              <a:lnSpc>
                <a:spcPct val="150000"/>
              </a:lnSpc>
            </a:pPr>
            <a:r>
              <a:rPr lang="en-US" altLang="zh-CN" sz="1800" dirty="0">
                <a:effectLst/>
                <a:latin typeface="Times New Roman" panose="02020603050405020304" pitchFamily="18" charset="0"/>
                <a:ea typeface="DengXian" panose="02010600030101010101" pitchFamily="2" charset="-122"/>
              </a:rPr>
              <a:t>In the context of a shift in the language of neurophysiology describing nerve impulses from electrical systems to electronic circuits, why did Hodgkin and Huxley continue with the old cable theory? And how has their research been integrated into the new information theory-based modern computational neuroscience? How does</a:t>
            </a:r>
            <a:r>
              <a:rPr lang="zh-CN" altLang="en-US" sz="1800" dirty="0">
                <a:effectLst/>
                <a:latin typeface="Times New Roman" panose="02020603050405020304" pitchFamily="18" charset="0"/>
                <a:ea typeface="DengXian" panose="02010600030101010101" pitchFamily="2" charset="-122"/>
              </a:rPr>
              <a:t> </a:t>
            </a:r>
            <a:r>
              <a:rPr lang="en-US" altLang="zh-CN" sz="1800" b="1" dirty="0">
                <a:effectLst/>
                <a:latin typeface="Times New Roman" panose="02020603050405020304" pitchFamily="18" charset="0"/>
                <a:ea typeface="DengXian" panose="02010600030101010101" pitchFamily="2" charset="-122"/>
              </a:rPr>
              <a:t>such a case study </a:t>
            </a:r>
            <a:r>
              <a:rPr lang="en-US" altLang="zh-CN" sz="1800" dirty="0">
                <a:effectLst/>
                <a:latin typeface="Times New Roman" panose="02020603050405020304" pitchFamily="18" charset="0"/>
                <a:ea typeface="DengXian" panose="02010600030101010101" pitchFamily="2" charset="-122"/>
              </a:rPr>
              <a:t> reflect to a greater extent the broader trends in the development of neuroscience in the 1930s-1960s?  </a:t>
            </a:r>
          </a:p>
          <a:p>
            <a:pPr algn="just">
              <a:lnSpc>
                <a:spcPct val="150000"/>
              </a:lnSpc>
            </a:pPr>
            <a:endParaRPr lang="en-US" altLang="zh-CN" sz="1800" dirty="0">
              <a:effectLst/>
              <a:latin typeface="Times New Roman" panose="02020603050405020304" pitchFamily="18" charset="0"/>
              <a:ea typeface="DengXian" panose="02010600030101010101" pitchFamily="2" charset="-122"/>
            </a:endParaRPr>
          </a:p>
        </p:txBody>
      </p:sp>
      <p:pic>
        <p:nvPicPr>
          <p:cNvPr id="9" name="图片 8" descr="图示, 示意图&#10;&#10;描述已自动生成">
            <a:extLst>
              <a:ext uri="{FF2B5EF4-FFF2-40B4-BE49-F238E27FC236}">
                <a16:creationId xmlns:a16="http://schemas.microsoft.com/office/drawing/2014/main" id="{3FEFC905-7079-CC20-2FD5-E871C9A0AE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201" y="4076530"/>
            <a:ext cx="3794390" cy="1855612"/>
          </a:xfrm>
          <a:prstGeom prst="rect">
            <a:avLst/>
          </a:prstGeom>
        </p:spPr>
      </p:pic>
      <p:sp>
        <p:nvSpPr>
          <p:cNvPr id="13" name="文本框 12">
            <a:extLst>
              <a:ext uri="{FF2B5EF4-FFF2-40B4-BE49-F238E27FC236}">
                <a16:creationId xmlns:a16="http://schemas.microsoft.com/office/drawing/2014/main" id="{F0B11480-B5A9-CFE3-334B-773ADC3691C4}"/>
              </a:ext>
            </a:extLst>
          </p:cNvPr>
          <p:cNvSpPr txBox="1"/>
          <p:nvPr/>
        </p:nvSpPr>
        <p:spPr>
          <a:xfrm>
            <a:off x="1030555" y="6093045"/>
            <a:ext cx="3323682" cy="646331"/>
          </a:xfrm>
          <a:prstGeom prst="rect">
            <a:avLst/>
          </a:prstGeom>
          <a:noFill/>
        </p:spPr>
        <p:txBody>
          <a:bodyPr wrap="square">
            <a:spAutoFit/>
          </a:bodyPr>
          <a:lstStyle/>
          <a:p>
            <a:r>
              <a:rPr lang="en-US" altLang="zh-CN" b="0" i="0" dirty="0">
                <a:solidFill>
                  <a:srgbClr val="262626"/>
                </a:solidFill>
                <a:effectLst/>
                <a:latin typeface="Times New Roman" panose="02020603050405020304" pitchFamily="18" charset="0"/>
                <a:cs typeface="Times New Roman" panose="02020603050405020304" pitchFamily="18" charset="0"/>
              </a:rPr>
              <a:t>The schematic representation of a simple electronic circuit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651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8FD8A-68DE-42FD-85E5-C14161707ED6}"/>
            </a:ext>
          </a:extLst>
        </p:cNvPr>
        <p:cNvGrpSpPr/>
        <p:nvPr/>
      </p:nvGrpSpPr>
      <p:grpSpPr>
        <a:xfrm>
          <a:off x="0" y="0"/>
          <a:ext cx="0" cy="0"/>
          <a:chOff x="0" y="0"/>
          <a:chExt cx="0" cy="0"/>
        </a:xfrm>
      </p:grpSpPr>
      <p:cxnSp>
        <p:nvCxnSpPr>
          <p:cNvPr id="10" name="直接连接符 9" descr="e7d195523061f1c0b65a9bcbe934f9ba69426162ef0f46b39511C77C9BC5EC39C7C53367A7126860396C603A52DDA1C5EEFC9A70B4B2684C300698968292EB782C096363637BB3C57EACA2CDFE0272C2A2A453BF726DA5F0AFA4EEB8159A3A2565E43A8FA6F399AD82FD8BDA8101AEE645A78013F00998CFC0B577E9E2C83C6E24383FF23909CEF9">
            <a:extLst>
              <a:ext uri="{FF2B5EF4-FFF2-40B4-BE49-F238E27FC236}">
                <a16:creationId xmlns:a16="http://schemas.microsoft.com/office/drawing/2014/main" id="{2E915A5E-B746-8067-B779-DB8150A43738}"/>
              </a:ext>
            </a:extLst>
          </p:cNvPr>
          <p:cNvCxnSpPr>
            <a:cxnSpLocks/>
          </p:cNvCxnSpPr>
          <p:nvPr/>
        </p:nvCxnSpPr>
        <p:spPr>
          <a:xfrm>
            <a:off x="733968" y="1320039"/>
            <a:ext cx="6910934" cy="0"/>
          </a:xfrm>
          <a:prstGeom prst="line">
            <a:avLst/>
          </a:prstGeom>
          <a:ln w="28575">
            <a:solidFill>
              <a:srgbClr val="77CADA"/>
            </a:solidFill>
          </a:ln>
        </p:spPr>
        <p:style>
          <a:lnRef idx="1">
            <a:schemeClr val="accent1"/>
          </a:lnRef>
          <a:fillRef idx="0">
            <a:schemeClr val="accent1"/>
          </a:fillRef>
          <a:effectRef idx="0">
            <a:schemeClr val="accent1"/>
          </a:effectRef>
          <a:fontRef idx="minor">
            <a:schemeClr val="tx1"/>
          </a:fontRef>
        </p:style>
      </p:cxnSp>
      <p:sp>
        <p:nvSpPr>
          <p:cNvPr id="3"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a:extLst>
              <a:ext uri="{FF2B5EF4-FFF2-40B4-BE49-F238E27FC236}">
                <a16:creationId xmlns:a16="http://schemas.microsoft.com/office/drawing/2014/main" id="{7D5F2541-768A-9D2C-A72B-7047762F1B79}"/>
              </a:ext>
            </a:extLst>
          </p:cNvPr>
          <p:cNvSpPr txBox="1"/>
          <p:nvPr/>
        </p:nvSpPr>
        <p:spPr>
          <a:xfrm>
            <a:off x="-355600" y="1803400"/>
            <a:ext cx="293927" cy="1016000"/>
          </a:xfrm>
          <a:prstGeom prst="rect">
            <a:avLst/>
          </a:prstGeom>
          <a:noFill/>
        </p:spPr>
        <p:txBody>
          <a:bodyPr vert="wordArtVert" rtlCol="0">
            <a:spAutoFit/>
          </a:bodyPr>
          <a:lstStyle/>
          <a:p>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sp>
        <p:nvSpPr>
          <p:cNvPr id="6" name="Rectangle 2">
            <a:extLst>
              <a:ext uri="{FF2B5EF4-FFF2-40B4-BE49-F238E27FC236}">
                <a16:creationId xmlns:a16="http://schemas.microsoft.com/office/drawing/2014/main" id="{C294C624-0065-3429-02D7-829433EF332C}"/>
              </a:ext>
            </a:extLst>
          </p:cNvPr>
          <p:cNvSpPr>
            <a:spLocks noChangeArrowheads="1"/>
          </p:cNvSpPr>
          <p:nvPr/>
        </p:nvSpPr>
        <p:spPr bwMode="auto">
          <a:xfrm>
            <a:off x="1044346" y="4160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2448CC56-6733-7AA6-BC8F-0E4FD8A3B28A}"/>
              </a:ext>
            </a:extLst>
          </p:cNvPr>
          <p:cNvSpPr txBox="1"/>
          <p:nvPr/>
        </p:nvSpPr>
        <p:spPr>
          <a:xfrm>
            <a:off x="733968" y="420579"/>
            <a:ext cx="7695794" cy="769441"/>
          </a:xfrm>
          <a:prstGeom prst="rect">
            <a:avLst/>
          </a:prstGeom>
          <a:noFill/>
        </p:spPr>
        <p:txBody>
          <a:bodyPr wrap="square" rtlCol="0">
            <a:spAutoFit/>
          </a:bodyPr>
          <a:lstStyle/>
          <a:p>
            <a:r>
              <a:rPr lang="en-US" altLang="zh-CN" sz="4400" b="1" i="1" dirty="0">
                <a:solidFill>
                  <a:srgbClr val="77CADA"/>
                </a:solidFill>
                <a:latin typeface="Century Gothic" panose="020B0502020202020204" pitchFamily="34" charset="0"/>
              </a:rPr>
              <a:t>The</a:t>
            </a:r>
            <a:r>
              <a:rPr lang="zh-CN" altLang="en-US" sz="4400" b="1" i="1" dirty="0">
                <a:solidFill>
                  <a:srgbClr val="77CADA"/>
                </a:solidFill>
                <a:latin typeface="Century Gothic" panose="020B0502020202020204" pitchFamily="34" charset="0"/>
              </a:rPr>
              <a:t> </a:t>
            </a:r>
            <a:r>
              <a:rPr lang="en-US" altLang="zh-CN" sz="4400" b="1" i="1" dirty="0">
                <a:solidFill>
                  <a:srgbClr val="77CADA"/>
                </a:solidFill>
                <a:latin typeface="Century Gothic" panose="020B0502020202020204" pitchFamily="34" charset="0"/>
              </a:rPr>
              <a:t>Verification</a:t>
            </a:r>
            <a:endParaRPr lang="en-US" altLang="zh-CN" sz="800" b="1" i="1" dirty="0">
              <a:solidFill>
                <a:srgbClr val="77CADA"/>
              </a:solidFill>
              <a:latin typeface="Times New Roman" panose="02020603050405020304" pitchFamily="18" charset="0"/>
              <a:cs typeface="Times New Roman" panose="02020603050405020304" pitchFamily="18" charset="0"/>
            </a:endParaRPr>
          </a:p>
        </p:txBody>
      </p:sp>
      <p:sp>
        <p:nvSpPr>
          <p:cNvPr id="4" name="矩形 3"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23D46456-B3DD-48E4-713B-05AFC9A45BA6}"/>
              </a:ext>
            </a:extLst>
          </p:cNvPr>
          <p:cNvSpPr/>
          <p:nvPr/>
        </p:nvSpPr>
        <p:spPr>
          <a:xfrm>
            <a:off x="8785860" y="2101298"/>
            <a:ext cx="3154680" cy="3366499"/>
          </a:xfrm>
          <a:prstGeom prst="rect">
            <a:avLst/>
          </a:prstGeom>
        </p:spPr>
        <p:txBody>
          <a:bodyPr wrap="square">
            <a:spAutoFit/>
          </a:bodyPr>
          <a:lstStyle/>
          <a:p>
            <a:pPr algn="just">
              <a:lnSpc>
                <a:spcPct val="150000"/>
              </a:lnSpc>
            </a:pPr>
            <a:r>
              <a:rPr lang="en-US" altLang="zh-CN" b="1" dirty="0">
                <a:latin typeface="Times New Roman" panose="02020603050405020304" pitchFamily="18" charset="0"/>
                <a:ea typeface="DengXian" panose="02010600030101010101" pitchFamily="2" charset="-122"/>
              </a:rPr>
              <a:t>Word Cloud</a:t>
            </a:r>
          </a:p>
          <a:p>
            <a:pPr algn="just">
              <a:lnSpc>
                <a:spcPct val="150000"/>
              </a:lnSpc>
            </a:pPr>
            <a:endParaRPr lang="en-US" altLang="zh-CN" sz="1800" dirty="0">
              <a:effectLst/>
              <a:latin typeface="Times New Roman" panose="02020603050405020304" pitchFamily="18" charset="0"/>
              <a:ea typeface="DengXian" panose="02010600030101010101" pitchFamily="2" charset="-122"/>
            </a:endParaRPr>
          </a:p>
          <a:p>
            <a:pPr algn="just">
              <a:lnSpc>
                <a:spcPct val="150000"/>
              </a:lnSpc>
            </a:pPr>
            <a:r>
              <a:rPr lang="en-US" altLang="zh-CN" sz="1800" dirty="0">
                <a:effectLst/>
                <a:latin typeface="Times New Roman" panose="02020603050405020304" pitchFamily="18" charset="0"/>
                <a:ea typeface="DengXian" panose="02010600030101010101" pitchFamily="2" charset="-122"/>
              </a:rPr>
              <a:t>Based on </a:t>
            </a:r>
            <a:r>
              <a:rPr lang="en-US" altLang="zh-CN" sz="1800" b="1" dirty="0">
                <a:effectLst/>
                <a:latin typeface="Times New Roman" panose="02020603050405020304" pitchFamily="18" charset="0"/>
                <a:ea typeface="DengXian" panose="02010600030101010101" pitchFamily="2" charset="-122"/>
              </a:rPr>
              <a:t>published literatures</a:t>
            </a:r>
            <a:r>
              <a:rPr lang="en-US" altLang="zh-CN" sz="1800" dirty="0">
                <a:effectLst/>
                <a:latin typeface="Times New Roman" panose="02020603050405020304" pitchFamily="18" charset="0"/>
                <a:ea typeface="DengXian" panose="02010600030101010101" pitchFamily="2" charset="-122"/>
              </a:rPr>
              <a:t>, including the essays</a:t>
            </a:r>
            <a:r>
              <a:rPr lang="zh-CN" altLang="en-US" sz="1800" dirty="0">
                <a:effectLst/>
                <a:latin typeface="Times New Roman" panose="02020603050405020304" pitchFamily="18" charset="0"/>
                <a:ea typeface="DengXian" panose="02010600030101010101" pitchFamily="2" charset="-122"/>
              </a:rPr>
              <a:t> </a:t>
            </a:r>
            <a:r>
              <a:rPr lang="en-US" altLang="zh-CN" dirty="0">
                <a:latin typeface="Times New Roman" panose="02020603050405020304" pitchFamily="18" charset="0"/>
                <a:ea typeface="DengXian" panose="02010600030101010101" pitchFamily="2" charset="-122"/>
              </a:rPr>
              <a:t>from</a:t>
            </a:r>
            <a:r>
              <a:rPr lang="zh-CN" altLang="en-US" dirty="0">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1939</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to</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1952; memoirs, autobiographies, eulogies; transcripts</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of</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lectures</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and</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interviews.</a:t>
            </a:r>
          </a:p>
        </p:txBody>
      </p:sp>
      <p:pic>
        <p:nvPicPr>
          <p:cNvPr id="7" name="图片 6" descr="文本&#10;&#10;描述已自动生成">
            <a:extLst>
              <a:ext uri="{FF2B5EF4-FFF2-40B4-BE49-F238E27FC236}">
                <a16:creationId xmlns:a16="http://schemas.microsoft.com/office/drawing/2014/main" id="{CE267204-6FD2-5441-8E8D-6D7F52443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968" y="1600208"/>
            <a:ext cx="7849962" cy="3932022"/>
          </a:xfrm>
          <a:prstGeom prst="rect">
            <a:avLst/>
          </a:prstGeom>
        </p:spPr>
      </p:pic>
    </p:spTree>
    <p:extLst>
      <p:ext uri="{BB962C8B-B14F-4D97-AF65-F5344CB8AC3E}">
        <p14:creationId xmlns:p14="http://schemas.microsoft.com/office/powerpoint/2010/main" val="11024604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6726D-3BD5-F93C-54EF-FB24521B7734}"/>
            </a:ext>
          </a:extLst>
        </p:cNvPr>
        <p:cNvGrpSpPr/>
        <p:nvPr/>
      </p:nvGrpSpPr>
      <p:grpSpPr>
        <a:xfrm>
          <a:off x="0" y="0"/>
          <a:ext cx="0" cy="0"/>
          <a:chOff x="0" y="0"/>
          <a:chExt cx="0" cy="0"/>
        </a:xfrm>
      </p:grpSpPr>
      <p:cxnSp>
        <p:nvCxnSpPr>
          <p:cNvPr id="10" name="直接连接符 9" descr="e7d195523061f1c0b65a9bcbe934f9ba69426162ef0f46b39511C77C9BC5EC39C7C53367A7126860396C603A52DDA1C5EEFC9A70B4B2684C300698968292EB782C096363637BB3C57EACA2CDFE0272C2A2A453BF726DA5F0AFA4EEB8159A3A2565E43A8FA6F399AD82FD8BDA8101AEE645A78013F00998CFC0B577E9E2C83C6E24383FF23909CEF9">
            <a:extLst>
              <a:ext uri="{FF2B5EF4-FFF2-40B4-BE49-F238E27FC236}">
                <a16:creationId xmlns:a16="http://schemas.microsoft.com/office/drawing/2014/main" id="{4D48A533-B03C-78EB-A920-AE2DA7107CC3}"/>
              </a:ext>
            </a:extLst>
          </p:cNvPr>
          <p:cNvCxnSpPr>
            <a:cxnSpLocks/>
          </p:cNvCxnSpPr>
          <p:nvPr/>
        </p:nvCxnSpPr>
        <p:spPr>
          <a:xfrm>
            <a:off x="733968" y="1320039"/>
            <a:ext cx="6910934" cy="0"/>
          </a:xfrm>
          <a:prstGeom prst="line">
            <a:avLst/>
          </a:prstGeom>
          <a:ln w="28575">
            <a:solidFill>
              <a:srgbClr val="77CADA"/>
            </a:solidFill>
          </a:ln>
        </p:spPr>
        <p:style>
          <a:lnRef idx="1">
            <a:schemeClr val="accent1"/>
          </a:lnRef>
          <a:fillRef idx="0">
            <a:schemeClr val="accent1"/>
          </a:fillRef>
          <a:effectRef idx="0">
            <a:schemeClr val="accent1"/>
          </a:effectRef>
          <a:fontRef idx="minor">
            <a:schemeClr val="tx1"/>
          </a:fontRef>
        </p:style>
      </p:cxnSp>
      <p:sp>
        <p:nvSpPr>
          <p:cNvPr id="3"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a:extLst>
              <a:ext uri="{FF2B5EF4-FFF2-40B4-BE49-F238E27FC236}">
                <a16:creationId xmlns:a16="http://schemas.microsoft.com/office/drawing/2014/main" id="{F8E4E99E-1EAF-2EAA-3D3E-1571E7C7019F}"/>
              </a:ext>
            </a:extLst>
          </p:cNvPr>
          <p:cNvSpPr txBox="1"/>
          <p:nvPr/>
        </p:nvSpPr>
        <p:spPr>
          <a:xfrm>
            <a:off x="-355600" y="1803400"/>
            <a:ext cx="293927" cy="1016000"/>
          </a:xfrm>
          <a:prstGeom prst="rect">
            <a:avLst/>
          </a:prstGeom>
          <a:noFill/>
        </p:spPr>
        <p:txBody>
          <a:bodyPr vert="wordArtVert" rtlCol="0">
            <a:spAutoFit/>
          </a:bodyPr>
          <a:lstStyle/>
          <a:p>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sp>
        <p:nvSpPr>
          <p:cNvPr id="6" name="Rectangle 2">
            <a:extLst>
              <a:ext uri="{FF2B5EF4-FFF2-40B4-BE49-F238E27FC236}">
                <a16:creationId xmlns:a16="http://schemas.microsoft.com/office/drawing/2014/main" id="{7C88C276-A540-07FA-5C0A-3C83A78006A5}"/>
              </a:ext>
            </a:extLst>
          </p:cNvPr>
          <p:cNvSpPr>
            <a:spLocks noChangeArrowheads="1"/>
          </p:cNvSpPr>
          <p:nvPr/>
        </p:nvSpPr>
        <p:spPr bwMode="auto">
          <a:xfrm>
            <a:off x="1044346" y="4160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7EDA4411-1DF6-8334-F54D-5179863359B3}"/>
              </a:ext>
            </a:extLst>
          </p:cNvPr>
          <p:cNvSpPr txBox="1"/>
          <p:nvPr/>
        </p:nvSpPr>
        <p:spPr>
          <a:xfrm>
            <a:off x="733968" y="420579"/>
            <a:ext cx="7695794" cy="769441"/>
          </a:xfrm>
          <a:prstGeom prst="rect">
            <a:avLst/>
          </a:prstGeom>
          <a:noFill/>
        </p:spPr>
        <p:txBody>
          <a:bodyPr wrap="square" rtlCol="0">
            <a:spAutoFit/>
          </a:bodyPr>
          <a:lstStyle/>
          <a:p>
            <a:r>
              <a:rPr lang="en-US" altLang="zh-CN" sz="4400" b="1" i="1" dirty="0">
                <a:solidFill>
                  <a:srgbClr val="77CADA"/>
                </a:solidFill>
                <a:latin typeface="Century Gothic" panose="020B0502020202020204" pitchFamily="34" charset="0"/>
              </a:rPr>
              <a:t>The</a:t>
            </a:r>
            <a:r>
              <a:rPr lang="zh-CN" altLang="en-US" sz="4400" b="1" i="1" dirty="0">
                <a:solidFill>
                  <a:srgbClr val="77CADA"/>
                </a:solidFill>
                <a:latin typeface="Century Gothic" panose="020B0502020202020204" pitchFamily="34" charset="0"/>
              </a:rPr>
              <a:t> </a:t>
            </a:r>
            <a:r>
              <a:rPr lang="en-US" altLang="zh-CN" sz="4400" b="1" i="1" dirty="0">
                <a:solidFill>
                  <a:srgbClr val="77CADA"/>
                </a:solidFill>
                <a:latin typeface="Century Gothic" panose="020B0502020202020204" pitchFamily="34" charset="0"/>
              </a:rPr>
              <a:t>Verification</a:t>
            </a:r>
            <a:endParaRPr lang="en-US" altLang="zh-CN" sz="800" b="1" i="1" dirty="0">
              <a:solidFill>
                <a:srgbClr val="77CADA"/>
              </a:solidFill>
              <a:latin typeface="Times New Roman" panose="02020603050405020304" pitchFamily="18" charset="0"/>
              <a:cs typeface="Times New Roman" panose="02020603050405020304" pitchFamily="18" charset="0"/>
            </a:endParaRPr>
          </a:p>
        </p:txBody>
      </p:sp>
      <p:pic>
        <p:nvPicPr>
          <p:cNvPr id="7" name="图片 6" descr="文本&#10;&#10;描述已自动生成">
            <a:extLst>
              <a:ext uri="{FF2B5EF4-FFF2-40B4-BE49-F238E27FC236}">
                <a16:creationId xmlns:a16="http://schemas.microsoft.com/office/drawing/2014/main" id="{0118CBF7-4411-F189-EAD3-69A20EF36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0059"/>
            <a:ext cx="9169251" cy="5156479"/>
          </a:xfrm>
          <a:prstGeom prst="rect">
            <a:avLst/>
          </a:prstGeom>
        </p:spPr>
      </p:pic>
      <p:sp>
        <p:nvSpPr>
          <p:cNvPr id="5" name="文本框 4">
            <a:extLst>
              <a:ext uri="{FF2B5EF4-FFF2-40B4-BE49-F238E27FC236}">
                <a16:creationId xmlns:a16="http://schemas.microsoft.com/office/drawing/2014/main" id="{C1C82AD8-EC07-5B87-700D-63D5F1116A97}"/>
              </a:ext>
            </a:extLst>
          </p:cNvPr>
          <p:cNvSpPr txBox="1"/>
          <p:nvPr/>
        </p:nvSpPr>
        <p:spPr>
          <a:xfrm>
            <a:off x="10554672" y="4031920"/>
            <a:ext cx="1343568" cy="1669431"/>
          </a:xfrm>
          <a:prstGeom prst="rect">
            <a:avLst/>
          </a:prstGeom>
          <a:noFill/>
        </p:spPr>
        <p:txBody>
          <a:bodyPr wrap="square">
            <a:spAutoFit/>
          </a:bodyPr>
          <a:lstStyle/>
          <a:p>
            <a:pPr algn="just">
              <a:lnSpc>
                <a:spcPct val="150000"/>
              </a:lnSpc>
            </a:pPr>
            <a:r>
              <a:rPr lang="en-US" altLang="zh-CN" sz="1400" dirty="0">
                <a:latin typeface="Times New Roman" panose="02020603050405020304" pitchFamily="18" charset="0"/>
                <a:ea typeface="DengXian" panose="02010600030101010101" pitchFamily="2" charset="-122"/>
              </a:rPr>
              <a:t>Potential</a:t>
            </a:r>
          </a:p>
          <a:p>
            <a:pPr algn="just">
              <a:lnSpc>
                <a:spcPct val="150000"/>
              </a:lnSpc>
            </a:pPr>
            <a:r>
              <a:rPr lang="en-US" altLang="zh-CN" sz="1400" dirty="0">
                <a:latin typeface="Times New Roman" panose="02020603050405020304" pitchFamily="18" charset="0"/>
                <a:ea typeface="DengXian" panose="02010600030101010101" pitchFamily="2" charset="-122"/>
              </a:rPr>
              <a:t>Current</a:t>
            </a:r>
          </a:p>
          <a:p>
            <a:pPr algn="just">
              <a:lnSpc>
                <a:spcPct val="150000"/>
              </a:lnSpc>
            </a:pPr>
            <a:r>
              <a:rPr lang="en-US" altLang="zh-CN" sz="1400" dirty="0">
                <a:latin typeface="Times New Roman" panose="02020603050405020304" pitchFamily="18" charset="0"/>
                <a:ea typeface="DengXian" panose="02010600030101010101" pitchFamily="2" charset="-122"/>
              </a:rPr>
              <a:t>Action</a:t>
            </a:r>
          </a:p>
          <a:p>
            <a:pPr algn="just">
              <a:lnSpc>
                <a:spcPct val="150000"/>
              </a:lnSpc>
            </a:pPr>
            <a:r>
              <a:rPr lang="en-US" altLang="zh-CN" sz="1400" dirty="0">
                <a:latin typeface="Times New Roman" panose="02020603050405020304" pitchFamily="18" charset="0"/>
                <a:ea typeface="DengXian" panose="02010600030101010101" pitchFamily="2" charset="-122"/>
              </a:rPr>
              <a:t>Resting</a:t>
            </a:r>
          </a:p>
          <a:p>
            <a:pPr algn="just">
              <a:lnSpc>
                <a:spcPct val="150000"/>
              </a:lnSpc>
            </a:pPr>
            <a:r>
              <a:rPr lang="en-US" altLang="zh-CN" sz="1400" dirty="0">
                <a:latin typeface="Times New Roman" panose="02020603050405020304" pitchFamily="18" charset="0"/>
                <a:ea typeface="DengXian" panose="02010600030101010101" pitchFamily="2" charset="-122"/>
              </a:rPr>
              <a:t>Voltage</a:t>
            </a:r>
          </a:p>
        </p:txBody>
      </p:sp>
      <p:sp>
        <p:nvSpPr>
          <p:cNvPr id="4" name="矩形 3"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64E461D6-C71F-3C20-AB15-4B0325963E46}"/>
              </a:ext>
            </a:extLst>
          </p:cNvPr>
          <p:cNvSpPr/>
          <p:nvPr/>
        </p:nvSpPr>
        <p:spPr>
          <a:xfrm>
            <a:off x="9169251" y="657062"/>
            <a:ext cx="2446020" cy="7059881"/>
          </a:xfrm>
          <a:prstGeom prst="rect">
            <a:avLst/>
          </a:prstGeom>
        </p:spPr>
        <p:txBody>
          <a:bodyPr wrap="square" numCol="1">
            <a:spAutoFit/>
          </a:bodyPr>
          <a:lstStyle/>
          <a:p>
            <a:pPr algn="just">
              <a:lnSpc>
                <a:spcPct val="150000"/>
              </a:lnSpc>
            </a:pPr>
            <a:r>
              <a:rPr lang="en-US" altLang="zh-CN" b="1" dirty="0">
                <a:latin typeface="Times New Roman" panose="02020603050405020304" pitchFamily="18" charset="0"/>
                <a:ea typeface="DengXian" panose="02010600030101010101" pitchFamily="2" charset="-122"/>
              </a:rPr>
              <a:t>Names</a:t>
            </a:r>
          </a:p>
          <a:p>
            <a:pPr algn="just">
              <a:lnSpc>
                <a:spcPct val="150000"/>
              </a:lnSpc>
            </a:pPr>
            <a:r>
              <a:rPr lang="en-US" altLang="zh-CN" sz="1400" dirty="0">
                <a:latin typeface="Times New Roman" panose="02020603050405020304" pitchFamily="18" charset="0"/>
                <a:ea typeface="DengXian" panose="02010600030101010101" pitchFamily="2" charset="-122"/>
              </a:rPr>
              <a:t>Hodgkin</a:t>
            </a:r>
          </a:p>
          <a:p>
            <a:pPr algn="just">
              <a:lnSpc>
                <a:spcPct val="150000"/>
              </a:lnSpc>
            </a:pPr>
            <a:r>
              <a:rPr lang="en-US" altLang="zh-CN" sz="1400" dirty="0">
                <a:latin typeface="Times New Roman" panose="02020603050405020304" pitchFamily="18" charset="0"/>
                <a:ea typeface="DengXian" panose="02010600030101010101" pitchFamily="2" charset="-122"/>
              </a:rPr>
              <a:t>Huxley</a:t>
            </a:r>
          </a:p>
          <a:p>
            <a:pPr algn="just">
              <a:lnSpc>
                <a:spcPct val="150000"/>
              </a:lnSpc>
            </a:pPr>
            <a:r>
              <a:rPr lang="en-US" altLang="zh-CN" sz="1400" dirty="0">
                <a:latin typeface="Times New Roman" panose="02020603050405020304" pitchFamily="18" charset="0"/>
                <a:ea typeface="DengXian" panose="02010600030101010101" pitchFamily="2" charset="-122"/>
              </a:rPr>
              <a:t>Cole</a:t>
            </a:r>
          </a:p>
          <a:p>
            <a:pPr algn="just">
              <a:lnSpc>
                <a:spcPct val="150000"/>
              </a:lnSpc>
            </a:pPr>
            <a:endParaRPr lang="en-US" altLang="zh-CN" b="1" dirty="0">
              <a:latin typeface="Times New Roman" panose="02020603050405020304" pitchFamily="18" charset="0"/>
              <a:ea typeface="DengXian" panose="02010600030101010101" pitchFamily="2" charset="-122"/>
            </a:endParaRPr>
          </a:p>
          <a:p>
            <a:pPr algn="just">
              <a:lnSpc>
                <a:spcPct val="150000"/>
              </a:lnSpc>
            </a:pPr>
            <a:r>
              <a:rPr lang="en-US" altLang="zh-CN" sz="1800" b="1" dirty="0">
                <a:effectLst/>
                <a:latin typeface="Times New Roman" panose="02020603050405020304" pitchFamily="18" charset="0"/>
                <a:ea typeface="DengXian" panose="02010600030101010101" pitchFamily="2" charset="-122"/>
              </a:rPr>
              <a:t>Institution</a:t>
            </a:r>
            <a:r>
              <a:rPr lang="zh-CN" altLang="en-US" sz="1800" b="1" dirty="0">
                <a:effectLst/>
                <a:latin typeface="Times New Roman" panose="02020603050405020304" pitchFamily="18" charset="0"/>
                <a:ea typeface="DengXian" panose="02010600030101010101" pitchFamily="2" charset="-122"/>
              </a:rPr>
              <a:t> </a:t>
            </a:r>
            <a:r>
              <a:rPr lang="en-US" altLang="zh-CN" sz="1800" b="1" dirty="0">
                <a:effectLst/>
                <a:latin typeface="Times New Roman" panose="02020603050405020304" pitchFamily="18" charset="0"/>
                <a:ea typeface="DengXian" panose="02010600030101010101" pitchFamily="2" charset="-122"/>
              </a:rPr>
              <a:t>Names</a:t>
            </a:r>
          </a:p>
          <a:p>
            <a:pPr algn="just">
              <a:lnSpc>
                <a:spcPct val="150000"/>
              </a:lnSpc>
            </a:pPr>
            <a:r>
              <a:rPr lang="en-US" altLang="zh-CN" sz="1400" dirty="0">
                <a:effectLst/>
                <a:latin typeface="Times New Roman" panose="02020603050405020304" pitchFamily="18" charset="0"/>
                <a:ea typeface="DengXian" panose="02010600030101010101" pitchFamily="2" charset="-122"/>
              </a:rPr>
              <a:t>Cambridge</a:t>
            </a:r>
          </a:p>
          <a:p>
            <a:pPr algn="just">
              <a:lnSpc>
                <a:spcPct val="150000"/>
              </a:lnSpc>
            </a:pPr>
            <a:endParaRPr lang="en-US" altLang="zh-CN" b="1" dirty="0">
              <a:latin typeface="Times New Roman" panose="02020603050405020304" pitchFamily="18" charset="0"/>
              <a:ea typeface="DengXian" panose="02010600030101010101" pitchFamily="2" charset="-122"/>
            </a:endParaRPr>
          </a:p>
          <a:p>
            <a:pPr algn="just">
              <a:lnSpc>
                <a:spcPct val="150000"/>
              </a:lnSpc>
            </a:pPr>
            <a:r>
              <a:rPr lang="en-US" altLang="zh-CN" b="1" dirty="0">
                <a:solidFill>
                  <a:srgbClr val="0E0E0E"/>
                </a:solidFill>
                <a:effectLst/>
                <a:latin typeface="Times New Roman" panose="02020603050405020304" pitchFamily="18" charset="0"/>
                <a:ea typeface="DengXian" panose="02010600030101010101" pitchFamily="2" charset="-122"/>
                <a:cs typeface="Times New Roman" panose="02020603050405020304" pitchFamily="18" charset="0"/>
              </a:rPr>
              <a:t>S</a:t>
            </a:r>
            <a:r>
              <a:rPr lang="en-US" altLang="zh-CN" b="1" dirty="0">
                <a:solidFill>
                  <a:srgbClr val="0E0E0E"/>
                </a:solidFill>
                <a:effectLst/>
                <a:latin typeface="Times New Roman" panose="02020603050405020304" pitchFamily="18" charset="0"/>
                <a:cs typeface="Times New Roman" panose="02020603050405020304" pitchFamily="18" charset="0"/>
              </a:rPr>
              <a:t>cientific Terms</a:t>
            </a:r>
          </a:p>
          <a:p>
            <a:pPr algn="just">
              <a:lnSpc>
                <a:spcPct val="150000"/>
              </a:lnSpc>
            </a:pPr>
            <a:r>
              <a:rPr lang="en-US" altLang="zh-CN" sz="1400" dirty="0">
                <a:latin typeface="Times New Roman" panose="02020603050405020304" pitchFamily="18" charset="0"/>
                <a:ea typeface="DengXian" panose="02010600030101010101" pitchFamily="2" charset="-122"/>
              </a:rPr>
              <a:t>Membrane</a:t>
            </a:r>
          </a:p>
          <a:p>
            <a:pPr algn="just">
              <a:lnSpc>
                <a:spcPct val="150000"/>
              </a:lnSpc>
            </a:pPr>
            <a:r>
              <a:rPr lang="en-US" altLang="zh-CN" sz="1400" b="1" dirty="0">
                <a:latin typeface="Times New Roman" panose="02020603050405020304" pitchFamily="18" charset="0"/>
                <a:ea typeface="DengXian" panose="02010600030101010101" pitchFamily="2" charset="-122"/>
              </a:rPr>
              <a:t>Sodium</a:t>
            </a:r>
          </a:p>
          <a:p>
            <a:pPr algn="just">
              <a:lnSpc>
                <a:spcPct val="150000"/>
              </a:lnSpc>
            </a:pPr>
            <a:r>
              <a:rPr lang="en-US" altLang="zh-CN" sz="1400" dirty="0">
                <a:latin typeface="Times New Roman" panose="02020603050405020304" pitchFamily="18" charset="0"/>
                <a:ea typeface="DengXian" panose="02010600030101010101" pitchFamily="2" charset="-122"/>
              </a:rPr>
              <a:t>Potassium</a:t>
            </a:r>
          </a:p>
          <a:p>
            <a:pPr algn="just">
              <a:lnSpc>
                <a:spcPct val="150000"/>
              </a:lnSpc>
            </a:pPr>
            <a:r>
              <a:rPr lang="en-US" altLang="zh-CN" sz="1400" dirty="0">
                <a:latin typeface="Times New Roman" panose="02020603050405020304" pitchFamily="18" charset="0"/>
                <a:ea typeface="DengXian" panose="02010600030101010101" pitchFamily="2" charset="-122"/>
              </a:rPr>
              <a:t>Ions</a:t>
            </a:r>
          </a:p>
          <a:p>
            <a:pPr algn="just">
              <a:lnSpc>
                <a:spcPct val="150000"/>
              </a:lnSpc>
            </a:pPr>
            <a:r>
              <a:rPr lang="en-US" altLang="zh-CN" sz="1400" dirty="0">
                <a:latin typeface="Times New Roman" panose="02020603050405020304" pitchFamily="18" charset="0"/>
                <a:ea typeface="DengXian" panose="02010600030101010101" pitchFamily="2" charset="-122"/>
              </a:rPr>
              <a:t>Nerve</a:t>
            </a:r>
          </a:p>
          <a:p>
            <a:pPr algn="just">
              <a:lnSpc>
                <a:spcPct val="150000"/>
              </a:lnSpc>
            </a:pPr>
            <a:r>
              <a:rPr lang="en-US" altLang="zh-CN" sz="1400" b="1" dirty="0">
                <a:latin typeface="Times New Roman" panose="02020603050405020304" pitchFamily="18" charset="0"/>
                <a:ea typeface="DengXian" panose="02010600030101010101" pitchFamily="2" charset="-122"/>
              </a:rPr>
              <a:t>Muscle</a:t>
            </a:r>
          </a:p>
          <a:p>
            <a:pPr algn="just">
              <a:lnSpc>
                <a:spcPct val="150000"/>
              </a:lnSpc>
            </a:pPr>
            <a:r>
              <a:rPr lang="en-US" altLang="zh-CN" sz="1400" dirty="0">
                <a:latin typeface="Times New Roman" panose="02020603050405020304" pitchFamily="18" charset="0"/>
                <a:ea typeface="DengXian" panose="02010600030101010101" pitchFamily="2" charset="-122"/>
              </a:rPr>
              <a:t>Axon</a:t>
            </a:r>
          </a:p>
          <a:p>
            <a:pPr algn="just">
              <a:lnSpc>
                <a:spcPct val="150000"/>
              </a:lnSpc>
            </a:pPr>
            <a:r>
              <a:rPr lang="en-US" altLang="zh-CN" sz="1400" dirty="0" err="1">
                <a:latin typeface="Times New Roman" panose="02020603050405020304" pitchFamily="18" charset="0"/>
                <a:ea typeface="DengXian" panose="02010600030101010101" pitchFamily="2" charset="-122"/>
              </a:rPr>
              <a:t>Fibre</a:t>
            </a:r>
            <a:endParaRPr lang="en-US" altLang="zh-CN" sz="1400" dirty="0">
              <a:latin typeface="Times New Roman" panose="02020603050405020304" pitchFamily="18" charset="0"/>
              <a:ea typeface="DengXian" panose="02010600030101010101" pitchFamily="2" charset="-122"/>
            </a:endParaRPr>
          </a:p>
          <a:p>
            <a:pPr algn="just">
              <a:lnSpc>
                <a:spcPct val="150000"/>
              </a:lnSpc>
            </a:pPr>
            <a:endParaRPr lang="en-US" altLang="zh-CN" sz="1400" dirty="0">
              <a:latin typeface="Times New Roman" panose="02020603050405020304" pitchFamily="18" charset="0"/>
              <a:ea typeface="DengXian" panose="02010600030101010101" pitchFamily="2" charset="-122"/>
            </a:endParaRPr>
          </a:p>
          <a:p>
            <a:pPr algn="just">
              <a:lnSpc>
                <a:spcPct val="150000"/>
              </a:lnSpc>
            </a:pPr>
            <a:endParaRPr lang="en-US" altLang="zh-CN" sz="1400" dirty="0">
              <a:latin typeface="Times New Roman" panose="02020603050405020304" pitchFamily="18" charset="0"/>
              <a:ea typeface="DengXian" panose="02010600030101010101" pitchFamily="2" charset="-122"/>
            </a:endParaRPr>
          </a:p>
          <a:p>
            <a:pPr algn="just">
              <a:lnSpc>
                <a:spcPct val="150000"/>
              </a:lnSpc>
            </a:pPr>
            <a:endParaRPr lang="en-US" altLang="zh-CN" b="1" dirty="0">
              <a:solidFill>
                <a:srgbClr val="0E0E0E"/>
              </a:solidFill>
              <a:effectLst/>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73CCACA3-8B49-4F31-1F5A-6AC0F3BEE774}"/>
              </a:ext>
            </a:extLst>
          </p:cNvPr>
          <p:cNvSpPr txBox="1"/>
          <p:nvPr/>
        </p:nvSpPr>
        <p:spPr>
          <a:xfrm>
            <a:off x="10554672" y="5686045"/>
            <a:ext cx="1343568" cy="1023101"/>
          </a:xfrm>
          <a:prstGeom prst="rect">
            <a:avLst/>
          </a:prstGeom>
          <a:noFill/>
        </p:spPr>
        <p:txBody>
          <a:bodyPr wrap="square">
            <a:spAutoFit/>
          </a:bodyPr>
          <a:lstStyle/>
          <a:p>
            <a:pPr algn="just">
              <a:lnSpc>
                <a:spcPct val="150000"/>
              </a:lnSpc>
            </a:pPr>
            <a:r>
              <a:rPr lang="en-US" altLang="zh-CN" sz="1400" dirty="0">
                <a:latin typeface="Times New Roman" panose="02020603050405020304" pitchFamily="18" charset="0"/>
                <a:ea typeface="DengXian" panose="02010600030101010101" pitchFamily="2" charset="-122"/>
              </a:rPr>
              <a:t>Radar</a:t>
            </a:r>
          </a:p>
          <a:p>
            <a:pPr algn="just">
              <a:lnSpc>
                <a:spcPct val="150000"/>
              </a:lnSpc>
            </a:pPr>
            <a:r>
              <a:rPr lang="en-US" altLang="zh-CN" sz="1400" dirty="0">
                <a:latin typeface="Times New Roman" panose="02020603050405020304" pitchFamily="18" charset="0"/>
                <a:ea typeface="DengXian" panose="02010600030101010101" pitchFamily="2" charset="-122"/>
              </a:rPr>
              <a:t>Water</a:t>
            </a:r>
          </a:p>
          <a:p>
            <a:pPr algn="just">
              <a:lnSpc>
                <a:spcPct val="150000"/>
              </a:lnSpc>
            </a:pPr>
            <a:r>
              <a:rPr lang="en-US" altLang="zh-CN" sz="1400" dirty="0">
                <a:latin typeface="Times New Roman" panose="02020603050405020304" pitchFamily="18" charset="0"/>
                <a:ea typeface="DengXian" panose="02010600030101010101" pitchFamily="2" charset="-122"/>
              </a:rPr>
              <a:t>Sea</a:t>
            </a:r>
          </a:p>
        </p:txBody>
      </p:sp>
    </p:spTree>
    <p:extLst>
      <p:ext uri="{BB962C8B-B14F-4D97-AF65-F5344CB8AC3E}">
        <p14:creationId xmlns:p14="http://schemas.microsoft.com/office/powerpoint/2010/main" val="589345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A02A0-E7D0-C74B-B18F-DB1E8B483C70}"/>
            </a:ext>
          </a:extLst>
        </p:cNvPr>
        <p:cNvGrpSpPr/>
        <p:nvPr/>
      </p:nvGrpSpPr>
      <p:grpSpPr>
        <a:xfrm>
          <a:off x="0" y="0"/>
          <a:ext cx="0" cy="0"/>
          <a:chOff x="0" y="0"/>
          <a:chExt cx="0" cy="0"/>
        </a:xfrm>
      </p:grpSpPr>
      <p:cxnSp>
        <p:nvCxnSpPr>
          <p:cNvPr id="10" name="直接连接符 9" descr="e7d195523061f1c0b65a9bcbe934f9ba69426162ef0f46b39511C77C9BC5EC39C7C53367A7126860396C603A52DDA1C5EEFC9A70B4B2684C300698968292EB782C096363637BB3C57EACA2CDFE0272C2A2A453BF726DA5F0AFA4EEB8159A3A2565E43A8FA6F399AD82FD8BDA8101AEE645A78013F00998CFC0B577E9E2C83C6E24383FF23909CEF9">
            <a:extLst>
              <a:ext uri="{FF2B5EF4-FFF2-40B4-BE49-F238E27FC236}">
                <a16:creationId xmlns:a16="http://schemas.microsoft.com/office/drawing/2014/main" id="{A3D633AE-BDBD-ABEE-2B48-5528EC31EF7B}"/>
              </a:ext>
            </a:extLst>
          </p:cNvPr>
          <p:cNvCxnSpPr>
            <a:cxnSpLocks/>
          </p:cNvCxnSpPr>
          <p:nvPr/>
        </p:nvCxnSpPr>
        <p:spPr>
          <a:xfrm>
            <a:off x="733968" y="1320039"/>
            <a:ext cx="6910934" cy="0"/>
          </a:xfrm>
          <a:prstGeom prst="line">
            <a:avLst/>
          </a:prstGeom>
          <a:ln w="28575">
            <a:solidFill>
              <a:srgbClr val="77CADA"/>
            </a:solidFill>
          </a:ln>
        </p:spPr>
        <p:style>
          <a:lnRef idx="1">
            <a:schemeClr val="accent1"/>
          </a:lnRef>
          <a:fillRef idx="0">
            <a:schemeClr val="accent1"/>
          </a:fillRef>
          <a:effectRef idx="0">
            <a:schemeClr val="accent1"/>
          </a:effectRef>
          <a:fontRef idx="minor">
            <a:schemeClr val="tx1"/>
          </a:fontRef>
        </p:style>
      </p:cxnSp>
      <p:sp>
        <p:nvSpPr>
          <p:cNvPr id="3"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a:extLst>
              <a:ext uri="{FF2B5EF4-FFF2-40B4-BE49-F238E27FC236}">
                <a16:creationId xmlns:a16="http://schemas.microsoft.com/office/drawing/2014/main" id="{12817801-84AD-03B3-167A-698942A57DFD}"/>
              </a:ext>
            </a:extLst>
          </p:cNvPr>
          <p:cNvSpPr txBox="1"/>
          <p:nvPr/>
        </p:nvSpPr>
        <p:spPr>
          <a:xfrm>
            <a:off x="-355600" y="1803400"/>
            <a:ext cx="293927" cy="1016000"/>
          </a:xfrm>
          <a:prstGeom prst="rect">
            <a:avLst/>
          </a:prstGeom>
          <a:noFill/>
        </p:spPr>
        <p:txBody>
          <a:bodyPr vert="wordArtVert" rtlCol="0">
            <a:spAutoFit/>
          </a:bodyPr>
          <a:lstStyle/>
          <a:p>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sp>
        <p:nvSpPr>
          <p:cNvPr id="6" name="Rectangle 2">
            <a:extLst>
              <a:ext uri="{FF2B5EF4-FFF2-40B4-BE49-F238E27FC236}">
                <a16:creationId xmlns:a16="http://schemas.microsoft.com/office/drawing/2014/main" id="{83C5E428-B943-8419-2BF3-F7AEF918E587}"/>
              </a:ext>
            </a:extLst>
          </p:cNvPr>
          <p:cNvSpPr>
            <a:spLocks noChangeArrowheads="1"/>
          </p:cNvSpPr>
          <p:nvPr/>
        </p:nvSpPr>
        <p:spPr bwMode="auto">
          <a:xfrm>
            <a:off x="1044346" y="4160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11C6B20A-720A-967D-7E26-E1D77F1E5F5B}"/>
              </a:ext>
            </a:extLst>
          </p:cNvPr>
          <p:cNvSpPr txBox="1"/>
          <p:nvPr/>
        </p:nvSpPr>
        <p:spPr>
          <a:xfrm>
            <a:off x="733968" y="420579"/>
            <a:ext cx="7695794" cy="769441"/>
          </a:xfrm>
          <a:prstGeom prst="rect">
            <a:avLst/>
          </a:prstGeom>
          <a:noFill/>
        </p:spPr>
        <p:txBody>
          <a:bodyPr wrap="square" rtlCol="0">
            <a:spAutoFit/>
          </a:bodyPr>
          <a:lstStyle/>
          <a:p>
            <a:r>
              <a:rPr lang="en-US" altLang="zh-CN" sz="4400" b="1" i="1" dirty="0">
                <a:solidFill>
                  <a:srgbClr val="77CADA"/>
                </a:solidFill>
                <a:latin typeface="Century Gothic" panose="020B0502020202020204" pitchFamily="34" charset="0"/>
              </a:rPr>
              <a:t>The</a:t>
            </a:r>
            <a:r>
              <a:rPr lang="zh-CN" altLang="en-US" sz="4400" b="1" i="1" dirty="0">
                <a:solidFill>
                  <a:srgbClr val="77CADA"/>
                </a:solidFill>
                <a:latin typeface="Century Gothic" panose="020B0502020202020204" pitchFamily="34" charset="0"/>
              </a:rPr>
              <a:t> </a:t>
            </a:r>
            <a:r>
              <a:rPr lang="en-US" altLang="zh-CN" sz="4400" b="1" i="1" dirty="0">
                <a:solidFill>
                  <a:srgbClr val="77CADA"/>
                </a:solidFill>
                <a:latin typeface="Century Gothic" panose="020B0502020202020204" pitchFamily="34" charset="0"/>
              </a:rPr>
              <a:t>Verification</a:t>
            </a:r>
            <a:endParaRPr lang="en-US" altLang="zh-CN" sz="800" b="1" i="1" dirty="0">
              <a:solidFill>
                <a:srgbClr val="77CADA"/>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2E9533A1-243B-A66C-8294-FC981046E9F3}"/>
              </a:ext>
            </a:extLst>
          </p:cNvPr>
          <p:cNvSpPr txBox="1"/>
          <p:nvPr/>
        </p:nvSpPr>
        <p:spPr>
          <a:xfrm>
            <a:off x="884892" y="3941498"/>
            <a:ext cx="9424968" cy="3192925"/>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How sodium ions moved in and out of cells</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gn="just">
              <a:lnSpc>
                <a:spcPct val="150000"/>
              </a:lnSpc>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Carrier</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hypothesis, which suggests that sodium ions were transferred across the membrane by negatively charged carrier molecules</a:t>
            </a:r>
            <a:r>
              <a:rPr lang="zh-CN" altLang="zh-CN"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a:t>
            </a:r>
          </a:p>
          <a:p>
            <a:pPr algn="just">
              <a:lnSpc>
                <a:spcPct val="150000"/>
              </a:lnSpc>
            </a:pPr>
            <a:r>
              <a:rPr lang="en-US" altLang="zh-CN" dirty="0">
                <a:latin typeface="Times New Roman" panose="02020603050405020304" pitchFamily="18" charset="0"/>
                <a:cs typeface="Times New Roman" panose="02020603050405020304" pitchFamily="18" charset="0"/>
              </a:rPr>
              <a:t>The scientific theories, once formulated, compete within the scientific community to become the dominant memory of scholars, and that once a theory becomes dominant, it overrides the other memories, leading to the forgetting of other theories that may also be important.</a:t>
            </a:r>
            <a:endParaRPr lang="zh-CN" altLang="zh-CN" dirty="0">
              <a:latin typeface="Times New Roman" panose="02020603050405020304" pitchFamily="18" charset="0"/>
              <a:cs typeface="Times New Roman" panose="02020603050405020304" pitchFamily="18" charset="0"/>
            </a:endParaRPr>
          </a:p>
          <a:p>
            <a:pPr algn="just">
              <a:lnSpc>
                <a:spcPct val="150000"/>
              </a:lnSpc>
            </a:pPr>
            <a:endParaRPr lang="en-US" altLang="zh-CN" sz="1400" dirty="0"/>
          </a:p>
          <a:p>
            <a:pPr algn="just">
              <a:lnSpc>
                <a:spcPct val="150000"/>
              </a:lnSpc>
            </a:pPr>
            <a:endParaRPr lang="en-US" altLang="zh-CN" sz="1400" dirty="0">
              <a:latin typeface="Times New Roman" panose="02020603050405020304" pitchFamily="18" charset="0"/>
              <a:ea typeface="DengXian" panose="02010600030101010101" pitchFamily="2" charset="-122"/>
            </a:endParaRPr>
          </a:p>
        </p:txBody>
      </p:sp>
      <p:pic>
        <p:nvPicPr>
          <p:cNvPr id="11" name="图片 10" descr="图标&#10;&#10;描述已自动生成">
            <a:extLst>
              <a:ext uri="{FF2B5EF4-FFF2-40B4-BE49-F238E27FC236}">
                <a16:creationId xmlns:a16="http://schemas.microsoft.com/office/drawing/2014/main" id="{07C1E54F-F00E-D886-0FCD-E5A24935B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385" y="2430780"/>
            <a:ext cx="5880100" cy="1219200"/>
          </a:xfrm>
          <a:prstGeom prst="rect">
            <a:avLst/>
          </a:prstGeom>
        </p:spPr>
      </p:pic>
      <p:pic>
        <p:nvPicPr>
          <p:cNvPr id="13" name="图片 12" descr="图形用户界面, 文本, 应用程序, 电子邮件&#10;&#10;描述已自动生成">
            <a:extLst>
              <a:ext uri="{FF2B5EF4-FFF2-40B4-BE49-F238E27FC236}">
                <a16:creationId xmlns:a16="http://schemas.microsoft.com/office/drawing/2014/main" id="{4DAB390F-452A-D879-9549-DC45BB389C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7774" y="2104168"/>
            <a:ext cx="9216451" cy="3414619"/>
          </a:xfrm>
          <a:prstGeom prst="rect">
            <a:avLst/>
          </a:prstGeom>
        </p:spPr>
      </p:pic>
    </p:spTree>
    <p:extLst>
      <p:ext uri="{BB962C8B-B14F-4D97-AF65-F5344CB8AC3E}">
        <p14:creationId xmlns:p14="http://schemas.microsoft.com/office/powerpoint/2010/main" val="23745040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heckerboard(across)">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D5D3-2ED3-3F45-F59C-DEF9F8C0E056}"/>
            </a:ext>
          </a:extLst>
        </p:cNvPr>
        <p:cNvGrpSpPr/>
        <p:nvPr/>
      </p:nvGrpSpPr>
      <p:grpSpPr>
        <a:xfrm>
          <a:off x="0" y="0"/>
          <a:ext cx="0" cy="0"/>
          <a:chOff x="0" y="0"/>
          <a:chExt cx="0" cy="0"/>
        </a:xfrm>
      </p:grpSpPr>
      <p:cxnSp>
        <p:nvCxnSpPr>
          <p:cNvPr id="10" name="直接连接符 9" descr="e7d195523061f1c0b65a9bcbe934f9ba69426162ef0f46b39511C77C9BC5EC39C7C53367A7126860396C603A52DDA1C5EEFC9A70B4B2684C300698968292EB782C096363637BB3C57EACA2CDFE0272C2A2A453BF726DA5F0AFA4EEB8159A3A2565E43A8FA6F399AD82FD8BDA8101AEE645A78013F00998CFC0B577E9E2C83C6E24383FF23909CEF9">
            <a:extLst>
              <a:ext uri="{FF2B5EF4-FFF2-40B4-BE49-F238E27FC236}">
                <a16:creationId xmlns:a16="http://schemas.microsoft.com/office/drawing/2014/main" id="{3580B845-1154-9D96-D28A-D9FAA2F4F3B9}"/>
              </a:ext>
            </a:extLst>
          </p:cNvPr>
          <p:cNvCxnSpPr>
            <a:cxnSpLocks/>
          </p:cNvCxnSpPr>
          <p:nvPr/>
        </p:nvCxnSpPr>
        <p:spPr>
          <a:xfrm>
            <a:off x="733968" y="1320039"/>
            <a:ext cx="6910934" cy="0"/>
          </a:xfrm>
          <a:prstGeom prst="line">
            <a:avLst/>
          </a:prstGeom>
          <a:ln w="28575">
            <a:solidFill>
              <a:srgbClr val="77CADA"/>
            </a:solidFill>
          </a:ln>
        </p:spPr>
        <p:style>
          <a:lnRef idx="1">
            <a:schemeClr val="accent1"/>
          </a:lnRef>
          <a:fillRef idx="0">
            <a:schemeClr val="accent1"/>
          </a:fillRef>
          <a:effectRef idx="0">
            <a:schemeClr val="accent1"/>
          </a:effectRef>
          <a:fontRef idx="minor">
            <a:schemeClr val="tx1"/>
          </a:fontRef>
        </p:style>
      </p:cxnSp>
      <p:sp>
        <p:nvSpPr>
          <p:cNvPr id="3"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a:extLst>
              <a:ext uri="{FF2B5EF4-FFF2-40B4-BE49-F238E27FC236}">
                <a16:creationId xmlns:a16="http://schemas.microsoft.com/office/drawing/2014/main" id="{B9DDABFE-81D7-EB4D-B6B2-59D75B2E84D7}"/>
              </a:ext>
            </a:extLst>
          </p:cNvPr>
          <p:cNvSpPr txBox="1"/>
          <p:nvPr/>
        </p:nvSpPr>
        <p:spPr>
          <a:xfrm>
            <a:off x="-355600" y="1803400"/>
            <a:ext cx="293927" cy="1016000"/>
          </a:xfrm>
          <a:prstGeom prst="rect">
            <a:avLst/>
          </a:prstGeom>
          <a:noFill/>
        </p:spPr>
        <p:txBody>
          <a:bodyPr vert="wordArtVert" rtlCol="0">
            <a:spAutoFit/>
          </a:bodyPr>
          <a:lstStyle/>
          <a:p>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sp>
        <p:nvSpPr>
          <p:cNvPr id="6" name="Rectangle 2">
            <a:extLst>
              <a:ext uri="{FF2B5EF4-FFF2-40B4-BE49-F238E27FC236}">
                <a16:creationId xmlns:a16="http://schemas.microsoft.com/office/drawing/2014/main" id="{412CE999-0083-00A8-E43C-60A4B683EC97}"/>
              </a:ext>
            </a:extLst>
          </p:cNvPr>
          <p:cNvSpPr>
            <a:spLocks noChangeArrowheads="1"/>
          </p:cNvSpPr>
          <p:nvPr/>
        </p:nvSpPr>
        <p:spPr bwMode="auto">
          <a:xfrm>
            <a:off x="1044346" y="4160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A7FA30C4-CD38-74B8-00DC-C3098F8567E7}"/>
              </a:ext>
            </a:extLst>
          </p:cNvPr>
          <p:cNvSpPr txBox="1"/>
          <p:nvPr/>
        </p:nvSpPr>
        <p:spPr>
          <a:xfrm>
            <a:off x="733968" y="420579"/>
            <a:ext cx="7695794" cy="769441"/>
          </a:xfrm>
          <a:prstGeom prst="rect">
            <a:avLst/>
          </a:prstGeom>
          <a:noFill/>
        </p:spPr>
        <p:txBody>
          <a:bodyPr wrap="square" rtlCol="0">
            <a:spAutoFit/>
          </a:bodyPr>
          <a:lstStyle/>
          <a:p>
            <a:r>
              <a:rPr lang="en-US" altLang="zh-CN" sz="4400" b="1" i="1" dirty="0">
                <a:solidFill>
                  <a:srgbClr val="77CADA"/>
                </a:solidFill>
                <a:latin typeface="Century Gothic" panose="020B0502020202020204" pitchFamily="34" charset="0"/>
              </a:rPr>
              <a:t>The</a:t>
            </a:r>
            <a:r>
              <a:rPr lang="zh-CN" altLang="en-US" sz="4400" b="1" i="1" dirty="0">
                <a:solidFill>
                  <a:srgbClr val="77CADA"/>
                </a:solidFill>
                <a:latin typeface="Century Gothic" panose="020B0502020202020204" pitchFamily="34" charset="0"/>
              </a:rPr>
              <a:t> </a:t>
            </a:r>
            <a:r>
              <a:rPr lang="en-US" altLang="zh-CN" sz="4400" b="1" i="1" dirty="0">
                <a:solidFill>
                  <a:srgbClr val="77CADA"/>
                </a:solidFill>
                <a:latin typeface="Century Gothic" panose="020B0502020202020204" pitchFamily="34" charset="0"/>
              </a:rPr>
              <a:t>Verification</a:t>
            </a:r>
            <a:endParaRPr lang="en-US" altLang="zh-CN" sz="800" b="1" i="1" dirty="0">
              <a:solidFill>
                <a:srgbClr val="77CADA"/>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1929CBBC-EFB7-9B33-72DF-47B0EEB80A0A}"/>
              </a:ext>
            </a:extLst>
          </p:cNvPr>
          <p:cNvSpPr txBox="1"/>
          <p:nvPr/>
        </p:nvSpPr>
        <p:spPr>
          <a:xfrm>
            <a:off x="884893" y="3244496"/>
            <a:ext cx="9424968" cy="1761764"/>
          </a:xfrm>
          <a:prstGeom prst="rect">
            <a:avLst/>
          </a:prstGeom>
          <a:noFill/>
        </p:spPr>
        <p:txBody>
          <a:bodyPr wrap="square">
            <a:spAutoFit/>
          </a:bodyPr>
          <a:lstStyle/>
          <a:p>
            <a:pPr algn="just">
              <a:lnSpc>
                <a:spcPct val="150000"/>
              </a:lnSpc>
            </a:pP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 understanding of </a:t>
            </a:r>
            <a:r>
              <a:rPr lang="en-US" altLang="zh-CN" sz="2000" b="1" dirty="0">
                <a:latin typeface="Times New Roman" panose="02020603050405020304" pitchFamily="18" charset="0"/>
                <a:cs typeface="Times New Roman" panose="02020603050405020304" pitchFamily="18" charset="0"/>
              </a:rPr>
              <a:t>closed feedback loop servo systems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feedback amplifier</a:t>
            </a:r>
            <a:r>
              <a:rPr lang="zh-CN"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 need for </a:t>
            </a:r>
            <a:r>
              <a:rPr lang="en-US" altLang="zh-CN" sz="2000" b="1" dirty="0">
                <a:latin typeface="Times New Roman" panose="02020603050405020304" pitchFamily="18" charset="0"/>
                <a:cs typeface="Times New Roman" panose="02020603050405020304" pitchFamily="18" charset="0"/>
              </a:rPr>
              <a:t>accuracy</a:t>
            </a:r>
            <a:r>
              <a:rPr lang="en-US" altLang="zh-CN" sz="2000" dirty="0">
                <a:latin typeface="Times New Roman" panose="02020603050405020304" pitchFamily="18" charset="0"/>
                <a:cs typeface="Times New Roman" panose="02020603050405020304" pitchFamily="18" charset="0"/>
              </a:rPr>
              <a:t>, which somehow required the application of mathematical and statistical methods</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the construction of abstractions and models of physical facts</a:t>
            </a:r>
            <a:r>
              <a:rPr lang="zh-CN"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endParaRPr lang="en-US" altLang="zh-CN" sz="1400" dirty="0">
              <a:latin typeface="Times New Roman" panose="02020603050405020304" pitchFamily="18" charset="0"/>
              <a:ea typeface="DengXian" panose="02010600030101010101" pitchFamily="2" charset="-122"/>
            </a:endParaRPr>
          </a:p>
        </p:txBody>
      </p:sp>
      <p:pic>
        <p:nvPicPr>
          <p:cNvPr id="4" name="图片 3" descr="图标&#10;&#10;描述已自动生成">
            <a:extLst>
              <a:ext uri="{FF2B5EF4-FFF2-40B4-BE49-F238E27FC236}">
                <a16:creationId xmlns:a16="http://schemas.microsoft.com/office/drawing/2014/main" id="{18F667CD-2149-4F43-357D-71FC3D236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374621" y="1216817"/>
            <a:ext cx="944474" cy="1923929"/>
          </a:xfrm>
          <a:prstGeom prst="rect">
            <a:avLst/>
          </a:prstGeom>
        </p:spPr>
      </p:pic>
    </p:spTree>
    <p:extLst>
      <p:ext uri="{BB962C8B-B14F-4D97-AF65-F5344CB8AC3E}">
        <p14:creationId xmlns:p14="http://schemas.microsoft.com/office/powerpoint/2010/main" val="37346408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D946E-00B3-C8B5-AA56-F22716021905}"/>
            </a:ext>
          </a:extLst>
        </p:cNvPr>
        <p:cNvGrpSpPr/>
        <p:nvPr/>
      </p:nvGrpSpPr>
      <p:grpSpPr>
        <a:xfrm>
          <a:off x="0" y="0"/>
          <a:ext cx="0" cy="0"/>
          <a:chOff x="0" y="0"/>
          <a:chExt cx="0" cy="0"/>
        </a:xfrm>
      </p:grpSpPr>
      <p:cxnSp>
        <p:nvCxnSpPr>
          <p:cNvPr id="10" name="直接连接符 9" descr="e7d195523061f1c0b65a9bcbe934f9ba69426162ef0f46b39511C77C9BC5EC39C7C53367A7126860396C603A52DDA1C5EEFC9A70B4B2684C300698968292EB782C096363637BB3C57EACA2CDFE0272C2A2A453BF726DA5F0AFA4EEB8159A3A2565E43A8FA6F399AD82FD8BDA8101AEE645A78013F00998CFC0B577E9E2C83C6E24383FF23909CEF9">
            <a:extLst>
              <a:ext uri="{FF2B5EF4-FFF2-40B4-BE49-F238E27FC236}">
                <a16:creationId xmlns:a16="http://schemas.microsoft.com/office/drawing/2014/main" id="{68BCCE90-23B2-C978-A086-B14B8074F96C}"/>
              </a:ext>
            </a:extLst>
          </p:cNvPr>
          <p:cNvCxnSpPr>
            <a:cxnSpLocks/>
          </p:cNvCxnSpPr>
          <p:nvPr/>
        </p:nvCxnSpPr>
        <p:spPr>
          <a:xfrm>
            <a:off x="733968" y="1320039"/>
            <a:ext cx="6910934" cy="0"/>
          </a:xfrm>
          <a:prstGeom prst="line">
            <a:avLst/>
          </a:prstGeom>
          <a:ln w="28575">
            <a:solidFill>
              <a:srgbClr val="77CADA"/>
            </a:solidFill>
          </a:ln>
        </p:spPr>
        <p:style>
          <a:lnRef idx="1">
            <a:schemeClr val="accent1"/>
          </a:lnRef>
          <a:fillRef idx="0">
            <a:schemeClr val="accent1"/>
          </a:fillRef>
          <a:effectRef idx="0">
            <a:schemeClr val="accent1"/>
          </a:effectRef>
          <a:fontRef idx="minor">
            <a:schemeClr val="tx1"/>
          </a:fontRef>
        </p:style>
      </p:cxnSp>
      <p:sp>
        <p:nvSpPr>
          <p:cNvPr id="3"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a:extLst>
              <a:ext uri="{FF2B5EF4-FFF2-40B4-BE49-F238E27FC236}">
                <a16:creationId xmlns:a16="http://schemas.microsoft.com/office/drawing/2014/main" id="{B1B1F542-BE3C-00E6-3B1B-C688D3E69805}"/>
              </a:ext>
            </a:extLst>
          </p:cNvPr>
          <p:cNvSpPr txBox="1"/>
          <p:nvPr/>
        </p:nvSpPr>
        <p:spPr>
          <a:xfrm>
            <a:off x="-355600" y="1803400"/>
            <a:ext cx="293927" cy="1016000"/>
          </a:xfrm>
          <a:prstGeom prst="rect">
            <a:avLst/>
          </a:prstGeom>
          <a:noFill/>
        </p:spPr>
        <p:txBody>
          <a:bodyPr vert="wordArtVert" rtlCol="0">
            <a:spAutoFit/>
          </a:bodyPr>
          <a:lstStyle/>
          <a:p>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sp>
        <p:nvSpPr>
          <p:cNvPr id="6" name="Rectangle 2">
            <a:extLst>
              <a:ext uri="{FF2B5EF4-FFF2-40B4-BE49-F238E27FC236}">
                <a16:creationId xmlns:a16="http://schemas.microsoft.com/office/drawing/2014/main" id="{44A13DD8-6631-97DB-19DD-A338E4BA7861}"/>
              </a:ext>
            </a:extLst>
          </p:cNvPr>
          <p:cNvSpPr>
            <a:spLocks noChangeArrowheads="1"/>
          </p:cNvSpPr>
          <p:nvPr/>
        </p:nvSpPr>
        <p:spPr bwMode="auto">
          <a:xfrm>
            <a:off x="1044346" y="4160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77FE836E-381A-8098-448F-88CC715796E3}"/>
              </a:ext>
            </a:extLst>
          </p:cNvPr>
          <p:cNvSpPr txBox="1"/>
          <p:nvPr/>
        </p:nvSpPr>
        <p:spPr>
          <a:xfrm>
            <a:off x="733968" y="420579"/>
            <a:ext cx="7695794" cy="769441"/>
          </a:xfrm>
          <a:prstGeom prst="rect">
            <a:avLst/>
          </a:prstGeom>
          <a:noFill/>
        </p:spPr>
        <p:txBody>
          <a:bodyPr wrap="square" rtlCol="0">
            <a:spAutoFit/>
          </a:bodyPr>
          <a:lstStyle/>
          <a:p>
            <a:r>
              <a:rPr lang="en-US" altLang="zh-CN" sz="4400" b="1" i="1" dirty="0">
                <a:solidFill>
                  <a:srgbClr val="77CADA"/>
                </a:solidFill>
                <a:latin typeface="Century Gothic" panose="020B0502020202020204" pitchFamily="34" charset="0"/>
              </a:rPr>
              <a:t>The</a:t>
            </a:r>
            <a:r>
              <a:rPr lang="zh-CN" altLang="en-US" sz="4400" b="1" i="1" dirty="0">
                <a:solidFill>
                  <a:srgbClr val="77CADA"/>
                </a:solidFill>
                <a:latin typeface="Century Gothic" panose="020B0502020202020204" pitchFamily="34" charset="0"/>
              </a:rPr>
              <a:t> </a:t>
            </a:r>
            <a:r>
              <a:rPr lang="en-US" altLang="zh-CN" sz="4400" b="1" i="1" dirty="0">
                <a:solidFill>
                  <a:srgbClr val="77CADA"/>
                </a:solidFill>
                <a:latin typeface="Century Gothic" panose="020B0502020202020204" pitchFamily="34" charset="0"/>
              </a:rPr>
              <a:t>Verification</a:t>
            </a:r>
            <a:endParaRPr lang="en-US" altLang="zh-CN" sz="800" b="1" i="1" dirty="0">
              <a:solidFill>
                <a:srgbClr val="77CADA"/>
              </a:solidFill>
              <a:latin typeface="Times New Roman" panose="02020603050405020304" pitchFamily="18" charset="0"/>
              <a:cs typeface="Times New Roman" panose="02020603050405020304" pitchFamily="18" charset="0"/>
            </a:endParaRPr>
          </a:p>
        </p:txBody>
      </p:sp>
      <p:sp>
        <p:nvSpPr>
          <p:cNvPr id="4" name="矩形 3"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92375451-7443-E936-501D-5B2DECC229E5}"/>
              </a:ext>
            </a:extLst>
          </p:cNvPr>
          <p:cNvSpPr/>
          <p:nvPr/>
        </p:nvSpPr>
        <p:spPr>
          <a:xfrm>
            <a:off x="8785860" y="2101298"/>
            <a:ext cx="3154680" cy="1981504"/>
          </a:xfrm>
          <a:prstGeom prst="rect">
            <a:avLst/>
          </a:prstGeom>
        </p:spPr>
        <p:txBody>
          <a:bodyPr wrap="square">
            <a:spAutoFit/>
          </a:bodyPr>
          <a:lstStyle/>
          <a:p>
            <a:r>
              <a:rPr lang="en-US" altLang="zh-CN" b="1" dirty="0">
                <a:solidFill>
                  <a:srgbClr val="0E0E0E"/>
                </a:solidFill>
                <a:latin typeface="Times New Roman" panose="02020603050405020304" pitchFamily="18" charset="0"/>
                <a:cs typeface="Times New Roman" panose="02020603050405020304" pitchFamily="18" charset="0"/>
              </a:rPr>
              <a:t>K</a:t>
            </a:r>
            <a:r>
              <a:rPr lang="en-US" altLang="zh-CN" b="1" dirty="0">
                <a:solidFill>
                  <a:srgbClr val="0E0E0E"/>
                </a:solidFill>
                <a:effectLst/>
                <a:latin typeface="Times New Roman" panose="02020603050405020304" pitchFamily="18" charset="0"/>
                <a:cs typeface="Times New Roman" panose="02020603050405020304" pitchFamily="18" charset="0"/>
              </a:rPr>
              <a:t>eyword </a:t>
            </a:r>
            <a:r>
              <a:rPr lang="en-US" altLang="zh-CN" b="1" dirty="0">
                <a:solidFill>
                  <a:srgbClr val="0E0E0E"/>
                </a:solidFill>
                <a:latin typeface="Times New Roman" panose="02020603050405020304" pitchFamily="18" charset="0"/>
                <a:cs typeface="Times New Roman" panose="02020603050405020304" pitchFamily="18" charset="0"/>
              </a:rPr>
              <a:t>C</a:t>
            </a:r>
            <a:r>
              <a:rPr lang="en-US" altLang="zh-CN" b="1" dirty="0">
                <a:solidFill>
                  <a:srgbClr val="0E0E0E"/>
                </a:solidFill>
                <a:effectLst/>
                <a:latin typeface="Times New Roman" panose="02020603050405020304" pitchFamily="18" charset="0"/>
                <a:cs typeface="Times New Roman" panose="02020603050405020304" pitchFamily="18" charset="0"/>
              </a:rPr>
              <a:t>o-occurrence </a:t>
            </a:r>
            <a:r>
              <a:rPr lang="en-US" altLang="zh-CN" b="1" dirty="0">
                <a:solidFill>
                  <a:srgbClr val="0E0E0E"/>
                </a:solidFill>
                <a:latin typeface="Times New Roman" panose="02020603050405020304" pitchFamily="18" charset="0"/>
                <a:cs typeface="Times New Roman" panose="02020603050405020304" pitchFamily="18" charset="0"/>
              </a:rPr>
              <a:t>M</a:t>
            </a:r>
            <a:r>
              <a:rPr lang="en-US" altLang="zh-CN" b="1" dirty="0">
                <a:solidFill>
                  <a:srgbClr val="0E0E0E"/>
                </a:solidFill>
                <a:effectLst/>
                <a:latin typeface="Times New Roman" panose="02020603050405020304" pitchFamily="18" charset="0"/>
                <a:cs typeface="Times New Roman" panose="02020603050405020304" pitchFamily="18" charset="0"/>
              </a:rPr>
              <a:t>ap</a:t>
            </a:r>
          </a:p>
          <a:p>
            <a:pPr algn="just">
              <a:lnSpc>
                <a:spcPct val="150000"/>
              </a:lnSpc>
            </a:pPr>
            <a:endParaRPr lang="en-US" altLang="zh-CN" sz="1800" dirty="0">
              <a:effectLst/>
              <a:latin typeface="Times New Roman" panose="02020603050405020304" pitchFamily="18" charset="0"/>
              <a:ea typeface="DengXian" panose="02010600030101010101" pitchFamily="2" charset="-122"/>
            </a:endParaRPr>
          </a:p>
          <a:p>
            <a:pPr algn="just">
              <a:lnSpc>
                <a:spcPct val="150000"/>
              </a:lnSpc>
            </a:pPr>
            <a:r>
              <a:rPr lang="en-US" altLang="zh-CN" sz="1800" dirty="0">
                <a:effectLst/>
                <a:latin typeface="Times New Roman" panose="02020603050405020304" pitchFamily="18" charset="0"/>
                <a:ea typeface="DengXian" panose="02010600030101010101" pitchFamily="2" charset="-122"/>
              </a:rPr>
              <a:t>Water</a:t>
            </a:r>
          </a:p>
          <a:p>
            <a:pPr algn="just">
              <a:lnSpc>
                <a:spcPct val="150000"/>
              </a:lnSpc>
            </a:pPr>
            <a:endParaRPr lang="en-US" altLang="zh-CN" sz="1800" dirty="0">
              <a:effectLst/>
              <a:latin typeface="Times New Roman" panose="02020603050405020304" pitchFamily="18" charset="0"/>
              <a:ea typeface="DengXian" panose="02010600030101010101" pitchFamily="2" charset="-122"/>
            </a:endParaRPr>
          </a:p>
          <a:p>
            <a:pPr algn="just">
              <a:lnSpc>
                <a:spcPct val="150000"/>
              </a:lnSpc>
            </a:pPr>
            <a:endParaRPr lang="en-US" altLang="zh-CN" sz="1800" dirty="0">
              <a:effectLst/>
              <a:latin typeface="Times New Roman" panose="02020603050405020304" pitchFamily="18" charset="0"/>
              <a:ea typeface="DengXian" panose="02010600030101010101" pitchFamily="2" charset="-122"/>
            </a:endParaRPr>
          </a:p>
        </p:txBody>
      </p:sp>
      <p:pic>
        <p:nvPicPr>
          <p:cNvPr id="5" name="图片 4" descr="日程表&#10;&#10;描述已自动生成">
            <a:extLst>
              <a:ext uri="{FF2B5EF4-FFF2-40B4-BE49-F238E27FC236}">
                <a16:creationId xmlns:a16="http://schemas.microsoft.com/office/drawing/2014/main" id="{34D5C543-AE72-6750-02AB-8F09412E5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65" y="1833615"/>
            <a:ext cx="7772400" cy="3944376"/>
          </a:xfrm>
          <a:prstGeom prst="rect">
            <a:avLst/>
          </a:prstGeom>
        </p:spPr>
      </p:pic>
    </p:spTree>
    <p:extLst>
      <p:ext uri="{BB962C8B-B14F-4D97-AF65-F5344CB8AC3E}">
        <p14:creationId xmlns:p14="http://schemas.microsoft.com/office/powerpoint/2010/main" val="3792271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87EB9-C421-D073-A897-8A6C05E8389D}"/>
            </a:ext>
          </a:extLst>
        </p:cNvPr>
        <p:cNvGrpSpPr/>
        <p:nvPr/>
      </p:nvGrpSpPr>
      <p:grpSpPr>
        <a:xfrm>
          <a:off x="0" y="0"/>
          <a:ext cx="0" cy="0"/>
          <a:chOff x="0" y="0"/>
          <a:chExt cx="0" cy="0"/>
        </a:xfrm>
      </p:grpSpPr>
      <p:cxnSp>
        <p:nvCxnSpPr>
          <p:cNvPr id="10" name="直接连接符 9" descr="e7d195523061f1c0b65a9bcbe934f9ba69426162ef0f46b39511C77C9BC5EC39C7C53367A7126860396C603A52DDA1C5EEFC9A70B4B2684C300698968292EB782C096363637BB3C57EACA2CDFE0272C2A2A453BF726DA5F0AFA4EEB8159A3A2565E43A8FA6F399AD82FD8BDA8101AEE645A78013F00998CFC0B577E9E2C83C6E24383FF23909CEF9">
            <a:extLst>
              <a:ext uri="{FF2B5EF4-FFF2-40B4-BE49-F238E27FC236}">
                <a16:creationId xmlns:a16="http://schemas.microsoft.com/office/drawing/2014/main" id="{97318232-8095-F300-C1B2-D1DECC8C9159}"/>
              </a:ext>
            </a:extLst>
          </p:cNvPr>
          <p:cNvCxnSpPr>
            <a:cxnSpLocks/>
          </p:cNvCxnSpPr>
          <p:nvPr/>
        </p:nvCxnSpPr>
        <p:spPr>
          <a:xfrm>
            <a:off x="733968" y="1320039"/>
            <a:ext cx="6910934" cy="0"/>
          </a:xfrm>
          <a:prstGeom prst="line">
            <a:avLst/>
          </a:prstGeom>
          <a:ln w="28575">
            <a:solidFill>
              <a:srgbClr val="77CADA"/>
            </a:solidFill>
          </a:ln>
        </p:spPr>
        <p:style>
          <a:lnRef idx="1">
            <a:schemeClr val="accent1"/>
          </a:lnRef>
          <a:fillRef idx="0">
            <a:schemeClr val="accent1"/>
          </a:fillRef>
          <a:effectRef idx="0">
            <a:schemeClr val="accent1"/>
          </a:effectRef>
          <a:fontRef idx="minor">
            <a:schemeClr val="tx1"/>
          </a:fontRef>
        </p:style>
      </p:cxnSp>
      <p:sp>
        <p:nvSpPr>
          <p:cNvPr id="3"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a:extLst>
              <a:ext uri="{FF2B5EF4-FFF2-40B4-BE49-F238E27FC236}">
                <a16:creationId xmlns:a16="http://schemas.microsoft.com/office/drawing/2014/main" id="{56085195-3A7F-BDF8-7433-5A4004EA8D52}"/>
              </a:ext>
            </a:extLst>
          </p:cNvPr>
          <p:cNvSpPr txBox="1"/>
          <p:nvPr/>
        </p:nvSpPr>
        <p:spPr>
          <a:xfrm>
            <a:off x="-355600" y="1803400"/>
            <a:ext cx="293927" cy="1016000"/>
          </a:xfrm>
          <a:prstGeom prst="rect">
            <a:avLst/>
          </a:prstGeom>
          <a:noFill/>
        </p:spPr>
        <p:txBody>
          <a:bodyPr vert="wordArtVert" rtlCol="0">
            <a:spAutoFit/>
          </a:bodyPr>
          <a:lstStyle/>
          <a:p>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sp>
        <p:nvSpPr>
          <p:cNvPr id="6" name="Rectangle 2">
            <a:extLst>
              <a:ext uri="{FF2B5EF4-FFF2-40B4-BE49-F238E27FC236}">
                <a16:creationId xmlns:a16="http://schemas.microsoft.com/office/drawing/2014/main" id="{72C3D7B5-D574-BF95-C36C-EBA08471407C}"/>
              </a:ext>
            </a:extLst>
          </p:cNvPr>
          <p:cNvSpPr>
            <a:spLocks noChangeArrowheads="1"/>
          </p:cNvSpPr>
          <p:nvPr/>
        </p:nvSpPr>
        <p:spPr bwMode="auto">
          <a:xfrm>
            <a:off x="1044346" y="4160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46FE1772-8C99-C900-CFA6-024FFB9034FE}"/>
              </a:ext>
            </a:extLst>
          </p:cNvPr>
          <p:cNvSpPr txBox="1"/>
          <p:nvPr/>
        </p:nvSpPr>
        <p:spPr>
          <a:xfrm>
            <a:off x="733968" y="420579"/>
            <a:ext cx="7695794" cy="769441"/>
          </a:xfrm>
          <a:prstGeom prst="rect">
            <a:avLst/>
          </a:prstGeom>
          <a:noFill/>
        </p:spPr>
        <p:txBody>
          <a:bodyPr wrap="square" rtlCol="0">
            <a:spAutoFit/>
          </a:bodyPr>
          <a:lstStyle/>
          <a:p>
            <a:r>
              <a:rPr lang="en-US" altLang="zh-CN" sz="4400" b="1" i="1" dirty="0">
                <a:solidFill>
                  <a:srgbClr val="77CADA"/>
                </a:solidFill>
                <a:latin typeface="Century Gothic" panose="020B0502020202020204" pitchFamily="34" charset="0"/>
              </a:rPr>
              <a:t>The</a:t>
            </a:r>
            <a:r>
              <a:rPr lang="zh-CN" altLang="en-US" sz="4400" b="1" i="1" dirty="0">
                <a:solidFill>
                  <a:srgbClr val="77CADA"/>
                </a:solidFill>
                <a:latin typeface="Century Gothic" panose="020B0502020202020204" pitchFamily="34" charset="0"/>
              </a:rPr>
              <a:t> </a:t>
            </a:r>
            <a:r>
              <a:rPr lang="en-US" altLang="zh-CN" sz="4400" b="1" i="1" dirty="0">
                <a:solidFill>
                  <a:srgbClr val="77CADA"/>
                </a:solidFill>
                <a:latin typeface="Century Gothic" panose="020B0502020202020204" pitchFamily="34" charset="0"/>
              </a:rPr>
              <a:t>Verification</a:t>
            </a:r>
            <a:endParaRPr lang="en-US" altLang="zh-CN" sz="800" b="1" i="1" dirty="0">
              <a:solidFill>
                <a:srgbClr val="77CADA"/>
              </a:solidFill>
              <a:latin typeface="Times New Roman" panose="02020603050405020304" pitchFamily="18" charset="0"/>
              <a:cs typeface="Times New Roman" panose="02020603050405020304" pitchFamily="18" charset="0"/>
            </a:endParaRPr>
          </a:p>
        </p:txBody>
      </p:sp>
      <p:sp>
        <p:nvSpPr>
          <p:cNvPr id="4" name="矩形 3"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1ED84CBA-A8BF-EAEF-65C6-203BD8577ECB}"/>
              </a:ext>
            </a:extLst>
          </p:cNvPr>
          <p:cNvSpPr/>
          <p:nvPr/>
        </p:nvSpPr>
        <p:spPr>
          <a:xfrm>
            <a:off x="8785860" y="2101298"/>
            <a:ext cx="3154680" cy="1843005"/>
          </a:xfrm>
          <a:prstGeom prst="rect">
            <a:avLst/>
          </a:prstGeom>
        </p:spPr>
        <p:txBody>
          <a:bodyPr wrap="square">
            <a:spAutoFit/>
          </a:bodyPr>
          <a:lstStyle/>
          <a:p>
            <a:r>
              <a:rPr lang="en-US" altLang="zh-CN" b="1" dirty="0">
                <a:solidFill>
                  <a:srgbClr val="0E0E0E"/>
                </a:solidFill>
                <a:latin typeface="Times New Roman" panose="02020603050405020304" pitchFamily="18" charset="0"/>
                <a:cs typeface="Times New Roman" panose="02020603050405020304" pitchFamily="18" charset="0"/>
              </a:rPr>
              <a:t>Add</a:t>
            </a:r>
            <a:r>
              <a:rPr lang="zh-CN" altLang="en-US" b="1" dirty="0">
                <a:solidFill>
                  <a:srgbClr val="0E0E0E"/>
                </a:solidFill>
                <a:latin typeface="Times New Roman" panose="02020603050405020304" pitchFamily="18" charset="0"/>
                <a:cs typeface="Times New Roman" panose="02020603050405020304" pitchFamily="18" charset="0"/>
              </a:rPr>
              <a:t> </a:t>
            </a:r>
            <a:r>
              <a:rPr lang="en-US" altLang="zh-CN" b="1" dirty="0">
                <a:solidFill>
                  <a:srgbClr val="0E0E0E"/>
                </a:solidFill>
                <a:latin typeface="Times New Roman" panose="02020603050405020304" pitchFamily="18" charset="0"/>
                <a:cs typeface="Times New Roman" panose="02020603050405020304" pitchFamily="18" charset="0"/>
              </a:rPr>
              <a:t>Context</a:t>
            </a:r>
          </a:p>
          <a:p>
            <a:endParaRPr lang="en-US" altLang="zh-CN" sz="1800" dirty="0">
              <a:effectLst/>
              <a:latin typeface="Times New Roman" panose="02020603050405020304" pitchFamily="18" charset="0"/>
              <a:ea typeface="DengXian" panose="02010600030101010101" pitchFamily="2" charset="-122"/>
            </a:endParaRPr>
          </a:p>
          <a:p>
            <a:pPr algn="just">
              <a:lnSpc>
                <a:spcPct val="150000"/>
              </a:lnSpc>
            </a:pPr>
            <a:r>
              <a:rPr lang="en-US" altLang="zh-CN" sz="1800" dirty="0">
                <a:effectLst/>
                <a:latin typeface="Times New Roman" panose="02020603050405020304" pitchFamily="18" charset="0"/>
                <a:ea typeface="DengXian" panose="02010600030101010101" pitchFamily="2" charset="-122"/>
              </a:rPr>
              <a:t>Sea</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Water</a:t>
            </a:r>
          </a:p>
          <a:p>
            <a:pPr algn="just">
              <a:lnSpc>
                <a:spcPct val="150000"/>
              </a:lnSpc>
            </a:pPr>
            <a:r>
              <a:rPr lang="en-US" altLang="zh-CN" dirty="0">
                <a:latin typeface="Times New Roman" panose="02020603050405020304" pitchFamily="18" charset="0"/>
                <a:ea typeface="DengXian" panose="02010600030101010101" pitchFamily="2" charset="-122"/>
              </a:rPr>
              <a:t>Low-sodium</a:t>
            </a:r>
            <a:r>
              <a:rPr lang="zh-CN" altLang="en-US" dirty="0">
                <a:latin typeface="Times New Roman" panose="02020603050405020304" pitchFamily="18" charset="0"/>
                <a:ea typeface="DengXian" panose="02010600030101010101" pitchFamily="2" charset="-122"/>
              </a:rPr>
              <a:t> </a:t>
            </a:r>
            <a:r>
              <a:rPr lang="en-US" altLang="zh-CN" dirty="0">
                <a:latin typeface="Times New Roman" panose="02020603050405020304" pitchFamily="18" charset="0"/>
                <a:ea typeface="DengXian" panose="02010600030101010101" pitchFamily="2" charset="-122"/>
              </a:rPr>
              <a:t>solution</a:t>
            </a:r>
            <a:endParaRPr lang="en-US" altLang="zh-CN" sz="1800" dirty="0">
              <a:effectLst/>
              <a:latin typeface="Times New Roman" panose="02020603050405020304" pitchFamily="18" charset="0"/>
              <a:ea typeface="DengXian" panose="02010600030101010101" pitchFamily="2" charset="-122"/>
            </a:endParaRPr>
          </a:p>
          <a:p>
            <a:pPr algn="just">
              <a:lnSpc>
                <a:spcPct val="150000"/>
              </a:lnSpc>
            </a:pPr>
            <a:endParaRPr lang="en-US" altLang="zh-CN" sz="1800" dirty="0">
              <a:effectLst/>
              <a:latin typeface="Times New Roman" panose="02020603050405020304" pitchFamily="18" charset="0"/>
              <a:ea typeface="DengXian" panose="02010600030101010101" pitchFamily="2" charset="-122"/>
            </a:endParaRPr>
          </a:p>
        </p:txBody>
      </p:sp>
      <p:pic>
        <p:nvPicPr>
          <p:cNvPr id="11" name="图片 10" descr="图片包含 图形用户界面&#10;&#10;描述已自动生成">
            <a:extLst>
              <a:ext uri="{FF2B5EF4-FFF2-40B4-BE49-F238E27FC236}">
                <a16:creationId xmlns:a16="http://schemas.microsoft.com/office/drawing/2014/main" id="{031B7859-8E10-9C09-6C53-BE32859F3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362" y="1802674"/>
            <a:ext cx="7772400" cy="3851501"/>
          </a:xfrm>
          <a:prstGeom prst="rect">
            <a:avLst/>
          </a:prstGeom>
        </p:spPr>
      </p:pic>
      <p:sp>
        <p:nvSpPr>
          <p:cNvPr id="17" name="文本框 16">
            <a:extLst>
              <a:ext uri="{FF2B5EF4-FFF2-40B4-BE49-F238E27FC236}">
                <a16:creationId xmlns:a16="http://schemas.microsoft.com/office/drawing/2014/main" id="{D9E645E4-9C5D-942C-7935-D14EB44F21D0}"/>
              </a:ext>
            </a:extLst>
          </p:cNvPr>
          <p:cNvSpPr txBox="1"/>
          <p:nvPr/>
        </p:nvSpPr>
        <p:spPr>
          <a:xfrm>
            <a:off x="3568065" y="6211669"/>
            <a:ext cx="6617970" cy="646331"/>
          </a:xfrm>
          <a:prstGeom prst="rect">
            <a:avLst/>
          </a:prstGeom>
          <a:noFill/>
        </p:spPr>
        <p:txBody>
          <a:bodyPr wrap="square">
            <a:spAutoFit/>
          </a:bodyPr>
          <a:lstStyle/>
          <a:p>
            <a:r>
              <a:rPr lang="zh-CN" altLang="en-US" dirty="0">
                <a:hlinkClick r:id="rId4"/>
              </a:rPr>
              <a:t>https://www.youtube.com/watch?v=k48jXzFGMc8</a:t>
            </a:r>
            <a:endParaRPr lang="en-US" altLang="zh-CN" dirty="0"/>
          </a:p>
          <a:p>
            <a:endParaRPr lang="zh-CN" altLang="en-US" dirty="0"/>
          </a:p>
        </p:txBody>
      </p:sp>
      <p:pic>
        <p:nvPicPr>
          <p:cNvPr id="18" name="图片 17">
            <a:extLst>
              <a:ext uri="{FF2B5EF4-FFF2-40B4-BE49-F238E27FC236}">
                <a16:creationId xmlns:a16="http://schemas.microsoft.com/office/drawing/2014/main" id="{2983C4D4-6E53-D248-D31E-F6F8B7D7C941}"/>
              </a:ext>
            </a:extLst>
          </p:cNvPr>
          <p:cNvPicPr>
            <a:picLocks noChangeAspect="1"/>
          </p:cNvPicPr>
          <p:nvPr/>
        </p:nvPicPr>
        <p:blipFill>
          <a:blip r:embed="rId5"/>
          <a:stretch>
            <a:fillRect/>
          </a:stretch>
        </p:blipFill>
        <p:spPr>
          <a:xfrm>
            <a:off x="1986984" y="1624251"/>
            <a:ext cx="7772400" cy="4396924"/>
          </a:xfrm>
          <a:prstGeom prst="rect">
            <a:avLst/>
          </a:prstGeom>
        </p:spPr>
      </p:pic>
    </p:spTree>
    <p:extLst>
      <p:ext uri="{BB962C8B-B14F-4D97-AF65-F5344CB8AC3E}">
        <p14:creationId xmlns:p14="http://schemas.microsoft.com/office/powerpoint/2010/main" val="9517813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2F7F9"/>
        </a:solidFill>
        <a:effectLst/>
      </p:bgPr>
    </p:bg>
    <p:spTree>
      <p:nvGrpSpPr>
        <p:cNvPr id="1" name="">
          <a:extLst>
            <a:ext uri="{FF2B5EF4-FFF2-40B4-BE49-F238E27FC236}">
              <a16:creationId xmlns:a16="http://schemas.microsoft.com/office/drawing/2014/main" id="{DF50C0CE-2906-0353-19DA-2A3A7FB350B1}"/>
            </a:ext>
          </a:extLst>
        </p:cNvPr>
        <p:cNvGrpSpPr/>
        <p:nvPr/>
      </p:nvGrpSpPr>
      <p:grpSpPr>
        <a:xfrm>
          <a:off x="0" y="0"/>
          <a:ext cx="0" cy="0"/>
          <a:chOff x="0" y="0"/>
          <a:chExt cx="0" cy="0"/>
        </a:xfrm>
      </p:grpSpPr>
      <p:sp>
        <p:nvSpPr>
          <p:cNvPr id="11" name="文本框 1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DE7B553A-6F72-2490-763C-44DC948B62CF}"/>
              </a:ext>
            </a:extLst>
          </p:cNvPr>
          <p:cNvSpPr txBox="1"/>
          <p:nvPr/>
        </p:nvSpPr>
        <p:spPr>
          <a:xfrm>
            <a:off x="6734397" y="1144528"/>
            <a:ext cx="3849783" cy="4568943"/>
          </a:xfrm>
          <a:prstGeom prst="rect">
            <a:avLst/>
          </a:prstGeom>
          <a:noFill/>
        </p:spPr>
        <p:txBody>
          <a:bodyPr wrap="square" rtlCol="0">
            <a:spAutoFit/>
          </a:bodyPr>
          <a:lstStyle/>
          <a:p>
            <a:pPr>
              <a:lnSpc>
                <a:spcPct val="200000"/>
              </a:lnSpc>
            </a:pPr>
            <a:r>
              <a:rPr lang="en-US" altLang="zh-CN" sz="1600" b="0" i="0" dirty="0">
                <a:solidFill>
                  <a:srgbClr val="000000"/>
                </a:solidFill>
                <a:effectLst/>
                <a:latin typeface="Georgia" panose="02040502050405020303" pitchFamily="18" charset="0"/>
              </a:rPr>
              <a:t>“A submarine cable is a more highly developed underground wire, adapted for the bottom of the sea and the operations of laying and lifting it</a:t>
            </a:r>
            <a:r>
              <a:rPr lang="en-US" altLang="zh-CN" sz="1600" dirty="0">
                <a:solidFill>
                  <a:srgbClr val="000000"/>
                </a:solidFill>
                <a:latin typeface="Georgia" panose="02040502050405020303" pitchFamily="18" charset="0"/>
              </a:rPr>
              <a:t>… t</a:t>
            </a:r>
            <a:r>
              <a:rPr lang="en-US" altLang="zh-CN" sz="1600" b="0" i="0" dirty="0">
                <a:solidFill>
                  <a:srgbClr val="000000"/>
                </a:solidFill>
                <a:effectLst/>
                <a:latin typeface="Georgia" panose="02040502050405020303" pitchFamily="18" charset="0"/>
              </a:rPr>
              <a:t>he lengths of cable are coiled in huge iron tanks and covered with sea water, which is changed from time to time.”</a:t>
            </a:r>
          </a:p>
          <a:p>
            <a:pPr algn="r">
              <a:lnSpc>
                <a:spcPct val="200000"/>
              </a:lnSpc>
            </a:pPr>
            <a:r>
              <a:rPr lang="en-US" altLang="zh-CN" sz="1600" b="0" i="0" dirty="0">
                <a:solidFill>
                  <a:srgbClr val="000000"/>
                </a:solidFill>
                <a:effectLst/>
                <a:latin typeface="Georgia" panose="02040502050405020303" pitchFamily="18" charset="0"/>
              </a:rPr>
              <a:t>--</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John Munro, “</a:t>
            </a:r>
            <a:r>
              <a:rPr lang="en-US" altLang="zh-CN" sz="1800" b="1" kern="100" dirty="0">
                <a:effectLst/>
                <a:latin typeface="Times New Roman" panose="02020603050405020304" pitchFamily="18" charset="0"/>
                <a:ea typeface="DengXian" panose="02010600030101010101" pitchFamily="2" charset="-122"/>
                <a:cs typeface="Times New Roman" panose="02020603050405020304" pitchFamily="18" charset="0"/>
              </a:rPr>
              <a:t>Nerves of the World</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800" i="1" kern="100" dirty="0">
                <a:effectLst/>
                <a:latin typeface="Times New Roman" panose="02020603050405020304" pitchFamily="18" charset="0"/>
                <a:ea typeface="DengXian" panose="02010600030101010101" pitchFamily="2" charset="-122"/>
                <a:cs typeface="Times New Roman" panose="02020603050405020304" pitchFamily="18" charset="0"/>
              </a:rPr>
              <a:t> The Leisure Hour, 1895</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2"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a:extLst>
              <a:ext uri="{FF2B5EF4-FFF2-40B4-BE49-F238E27FC236}">
                <a16:creationId xmlns:a16="http://schemas.microsoft.com/office/drawing/2014/main" id="{D8729179-A7DB-91B3-9F7A-172F862B61EC}"/>
              </a:ext>
            </a:extLst>
          </p:cNvPr>
          <p:cNvSpPr txBox="1"/>
          <p:nvPr/>
        </p:nvSpPr>
        <p:spPr>
          <a:xfrm>
            <a:off x="-355600" y="1803400"/>
            <a:ext cx="293927" cy="1016000"/>
          </a:xfrm>
          <a:prstGeom prst="rect">
            <a:avLst/>
          </a:prstGeom>
          <a:noFill/>
        </p:spPr>
        <p:txBody>
          <a:bodyPr vert="wordArtVert" rtlCol="0">
            <a:spAutoFit/>
          </a:bodyPr>
          <a:lstStyle/>
          <a:p>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pic>
        <p:nvPicPr>
          <p:cNvPr id="1026" name="Picture 2" descr="undefined">
            <a:extLst>
              <a:ext uri="{FF2B5EF4-FFF2-40B4-BE49-F238E27FC236}">
                <a16:creationId xmlns:a16="http://schemas.microsoft.com/office/drawing/2014/main" id="{8B8E977D-B4CE-332F-8907-B4146D71D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97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191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e7d195523061f1c0b65a9bcbe934f9ba69426162ef0f46b39511C77C9BC5EC39C7C53367A7126860396C603A52DDA1C5EEFC9A70B4B2684C300698968292EB782C096363637BB3C57EACA2CDFE0272C234DDFE55294B5F42ED3C07008E98EB37843483F6733044BCC436D371DBC2397542F92B2F2DC0D05C86754F1659B950D3B71B48E157F34B7C</_7b1dac89e7d195523061f1c0316ecb71>
  <_7b1dac89e7d195523061f1c0316ecb71 xmlns="">e7d195523061f1c0b65a9bcbe934f9ba69426162ef0f46b39511C77C9BC5EC39C7C53367A7126860396C603A52DDA1C5EEFC9A70B4B2684C300698968292EB782C096363637BB3C57EACA2CDFE0272C24BC22369233A282766D6A5C6FE0E735C46E284AD9D315D5A809F419BABF5A395D45E9A8A312D34AC4A95609E2023EA71EB261F1194805AC0</_7b1dac89e7d195523061f1c0316ecb71>
</e7d195523061f1c0>
</file>

<file path=customXml/itemProps1.xml><?xml version="1.0" encoding="utf-8"?>
<ds:datastoreItem xmlns:ds="http://schemas.openxmlformats.org/officeDocument/2006/customXml" ds:itemID="{EB75394F-0D9C-44A7-8BA0-593038B70255}">
  <ds:schemaRefs>
    <ds:schemaRef ds:uri="http://e7d195523061f1c0/custom/data/def"/>
    <ds:schemaRef ds:uri=""/>
  </ds:schemaRefs>
</ds:datastoreItem>
</file>

<file path=docProps/app.xml><?xml version="1.0" encoding="utf-8"?>
<Properties xmlns="http://schemas.openxmlformats.org/officeDocument/2006/extended-properties" xmlns:vt="http://schemas.openxmlformats.org/officeDocument/2006/docPropsVTypes">
  <TotalTime>37777</TotalTime>
  <Words>494</Words>
  <Application>Microsoft Macintosh PowerPoint</Application>
  <PresentationFormat>宽屏</PresentationFormat>
  <Paragraphs>86</Paragraphs>
  <Slides>11</Slides>
  <Notes>11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vt:i4>
      </vt:variant>
    </vt:vector>
  </HeadingPairs>
  <TitlesOfParts>
    <vt:vector size="19" baseType="lpstr">
      <vt:lpstr>DengXian</vt:lpstr>
      <vt:lpstr>Arial</vt:lpstr>
      <vt:lpstr>Calibri</vt:lpstr>
      <vt:lpstr>Calibri Light</vt:lpstr>
      <vt:lpstr>Century Gothic</vt:lpstr>
      <vt:lpstr>Georgia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Yi Xiao</cp:lastModifiedBy>
  <cp:revision>120</cp:revision>
  <dcterms:created xsi:type="dcterms:W3CDTF">2017-07-19T12:14:55Z</dcterms:created>
  <dcterms:modified xsi:type="dcterms:W3CDTF">2024-11-16T01:30:52Z</dcterms:modified>
</cp:coreProperties>
</file>